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94" r:id="rId13"/>
    <p:sldId id="295" r:id="rId14"/>
    <p:sldId id="296" r:id="rId15"/>
    <p:sldId id="266" r:id="rId16"/>
    <p:sldId id="267" r:id="rId17"/>
    <p:sldId id="268" r:id="rId18"/>
    <p:sldId id="269" r:id="rId19"/>
    <p:sldId id="270" r:id="rId20"/>
    <p:sldId id="292" r:id="rId21"/>
    <p:sldId id="293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4"/>
      <p:italic r:id="rId45"/>
    </p:embeddedFont>
    <p:embeddedFont>
      <p:font typeface="Helvetica Neue" panose="02000503000000020004" pitchFamily="2" charset="0"/>
      <p:regular r:id="rId46"/>
      <p:bold r:id="rId47"/>
      <p:italic r:id="rId48"/>
      <p:boldItalic r:id="rId49"/>
    </p:embeddedFont>
    <p:embeddedFont>
      <p:font typeface="Helvetica Neue Light" panose="02000403000000020004" pitchFamily="2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ndsey Heag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681"/>
  </p:normalViewPr>
  <p:slideViewPr>
    <p:cSldViewPr snapToGrid="0">
      <p:cViewPr varScale="1">
        <p:scale>
          <a:sx n="127" d="100"/>
          <a:sy n="127" d="100"/>
        </p:scale>
        <p:origin x="184" y="6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df07c8c11_0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df07c8c11_0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df07c8c11_0_1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df07c8c11_0_1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e344f3c1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e344f3c1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Driven by research ideas and industry needs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Iterative feedback between simpeg maintainers and feature submission contributers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Tested for reliability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e344f3c1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e344f3c1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e344f3c1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e344f3c1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df07c8c11_0_2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df07c8c11_0_2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df07c8c11_0_2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df07c8c11_0_2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df07c8c11_0_2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df07c8c11_0_2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df07c8c11_0_2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df07c8c11_0_2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ω = 2 * pi * frequency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 = mesh.edge_curl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Mfμi = mesh.get_face_inner_product(1/mu_0)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Meσ = mesh.get_edge_inner_product(sigma)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 = C.T @ Mfμi @ C + 1j * ω * Meσ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Ainv = Solver(A)  # acts like A inverse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 = mesh.get_edge_inner_product()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q = -1j * ω * Me @ 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 = Ainv @ q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e029f9714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36e029f9714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00fbae7f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00fbae7f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df07c8c11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df07c8c11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000fbae7f8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000fbae7f8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df07c8c11_0_2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6df07c8c11_0_2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(and put some numbers? say you have 1 M cell and 100,000 datum, then the size of the matrix 0.1M x 1M = 100B)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df07c8c11_0_2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6df07c8c11_0_2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df07c8c11_0_2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6df07c8c11_0_2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df07c8c11_0_2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6df07c8c11_0_2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df07c8c11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6df07c8c11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e029f9714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6e029f9714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e029f97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6e029f97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e029f971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6e029f971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df07c8c11_0_2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df07c8c11_0_2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 did initial work in potential fields linear problem;   seogi picked it up and applied it to a non-linear eM problem and extended it to sparse norm in time.  No reimplementation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df07c8c11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df07c8c11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e029f9714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e029f9714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6df07c8c11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6df07c8c11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e029f9714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6e029f9714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e029f971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6e029f971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6e029f9714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6e029f9714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6e029f971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6e029f971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e029f9714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6e029f9714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6e029f9714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6e029f9714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6e029f9714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6e029f9714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6e029f9714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6e029f9714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df07c8c1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df07c8c1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6e029f9714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6e029f9714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df07c8c11_0_1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df07c8c11_0_1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df07c8c11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df07c8c11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df07c8c11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df07c8c11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df07c8c11_0_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6df07c8c11_0_2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Likelihood of data</a:t>
            </a:r>
            <a:endParaRPr/>
          </a:p>
        </p:txBody>
      </p:sp>
      <p:sp>
        <p:nvSpPr>
          <p:cNvPr id="172" name="Google Shape;172;g36df07c8c11_0_2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df07c8c11_0_2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df07c8c11_0_2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958500"/>
            <a:ext cx="8520600" cy="3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958500"/>
            <a:ext cx="8520600" cy="3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simpeg.xyz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simpeg.xyz/user-tutorials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37/1.9781611973808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hyperlink" Target="https://doi.org/10.1190/tle35080703.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190/geo2019-0244.1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190/geo2019-0244.1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90/image2022-3750766.1" TargetMode="External"/><Relationship Id="rId3" Type="http://schemas.openxmlformats.org/officeDocument/2006/relationships/image" Target="../media/image71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190/geo2019-0244.1" TargetMode="External"/><Relationship Id="rId5" Type="http://schemas.openxmlformats.org/officeDocument/2006/relationships/image" Target="../media/image69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gji/ggz156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9/2024EA003958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4.png"/><Relationship Id="rId3" Type="http://schemas.openxmlformats.org/officeDocument/2006/relationships/image" Target="../media/image94.png"/><Relationship Id="rId21" Type="http://schemas.openxmlformats.org/officeDocument/2006/relationships/image" Target="../media/image109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05.png"/><Relationship Id="rId20" Type="http://schemas.openxmlformats.org/officeDocument/2006/relationships/image" Target="../media/image1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2.png"/><Relationship Id="rId5" Type="http://schemas.openxmlformats.org/officeDocument/2006/relationships/hyperlink" Target="https://simpeg.xyz/" TargetMode="External"/><Relationship Id="rId15" Type="http://schemas.openxmlformats.org/officeDocument/2006/relationships/image" Target="../media/image104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19.png"/><Relationship Id="rId4" Type="http://schemas.openxmlformats.org/officeDocument/2006/relationships/hyperlink" Target="mailto:lheagy@eoas.ubc.ca" TargetMode="External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0" y="820775"/>
            <a:ext cx="8520600" cy="17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an open-source framework for simulation and parameter estimation in geophysics </a:t>
            </a:r>
            <a:endParaRPr sz="2700"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11700" y="2868800"/>
            <a:ext cx="85206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Lindsey Heagy</a:t>
            </a:r>
            <a:r>
              <a:rPr lang="en-GB" sz="1600" baseline="30000"/>
              <a:t>1</a:t>
            </a:r>
            <a:r>
              <a:rPr lang="en-GB" sz="1600"/>
              <a:t>, Santiago Soler</a:t>
            </a:r>
            <a:r>
              <a:rPr lang="en-GB" sz="1600" baseline="30000"/>
              <a:t>1</a:t>
            </a:r>
            <a:r>
              <a:rPr lang="en-GB" sz="1600"/>
              <a:t>, Joseph Capriotti</a:t>
            </a:r>
            <a:r>
              <a:rPr lang="en-GB" sz="1600" baseline="30000"/>
              <a:t>2</a:t>
            </a:r>
            <a:r>
              <a:rPr lang="en-GB" sz="1600"/>
              <a:t>, Devin C. Cowan</a:t>
            </a:r>
            <a:r>
              <a:rPr lang="en-GB" sz="1600" baseline="30000"/>
              <a:t>1</a:t>
            </a:r>
            <a:r>
              <a:rPr lang="en-GB" sz="1600"/>
              <a:t>, Dominique Fournier</a:t>
            </a:r>
            <a:r>
              <a:rPr lang="en-GB" sz="1600" baseline="30000"/>
              <a:t>3</a:t>
            </a:r>
            <a:r>
              <a:rPr lang="en-GB" sz="1600"/>
              <a:t>, Seogi Kang</a:t>
            </a:r>
            <a:r>
              <a:rPr lang="en-GB" sz="1600" baseline="30000"/>
              <a:t>4</a:t>
            </a:r>
            <a:r>
              <a:rPr lang="en-GB" sz="1600"/>
              <a:t>, Rowan Cockett</a:t>
            </a:r>
            <a:r>
              <a:rPr lang="en-GB" sz="1600" baseline="30000"/>
              <a:t>5</a:t>
            </a:r>
            <a:r>
              <a:rPr lang="en-GB" sz="1600"/>
              <a:t>, and Douglas W. Oldenburg</a:t>
            </a:r>
            <a:r>
              <a:rPr lang="en-GB" sz="1600" baseline="30000"/>
              <a:t>1</a:t>
            </a:r>
            <a:endParaRPr sz="1600" baseline="30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aseline="30000">
                <a:solidFill>
                  <a:srgbClr val="999999"/>
                </a:solidFill>
              </a:rPr>
              <a:t>1</a:t>
            </a:r>
            <a:r>
              <a:rPr lang="en-GB" sz="1300">
                <a:solidFill>
                  <a:srgbClr val="999999"/>
                </a:solidFill>
              </a:rPr>
              <a:t>University of British Columbia – Geophysical Inversion Facility</a:t>
            </a:r>
            <a:endParaRPr sz="1300">
              <a:solidFill>
                <a:srgbClr val="99999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aseline="30000">
                <a:solidFill>
                  <a:srgbClr val="999999"/>
                </a:solidFill>
              </a:rPr>
              <a:t>2</a:t>
            </a:r>
            <a:r>
              <a:rPr lang="en-GB" sz="1300">
                <a:solidFill>
                  <a:srgbClr val="999999"/>
                </a:solidFill>
              </a:rPr>
              <a:t>Colorado School of Mines</a:t>
            </a:r>
            <a:endParaRPr sz="1300">
              <a:solidFill>
                <a:srgbClr val="99999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aseline="30000">
                <a:solidFill>
                  <a:srgbClr val="999999"/>
                </a:solidFill>
              </a:rPr>
              <a:t>3</a:t>
            </a:r>
            <a:r>
              <a:rPr lang="en-GB" sz="1300">
                <a:solidFill>
                  <a:srgbClr val="999999"/>
                </a:solidFill>
              </a:rPr>
              <a:t>Mira Geoscience</a:t>
            </a:r>
            <a:endParaRPr sz="1300">
              <a:solidFill>
                <a:srgbClr val="99999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aseline="30000">
                <a:solidFill>
                  <a:srgbClr val="999999"/>
                </a:solidFill>
              </a:rPr>
              <a:t>4</a:t>
            </a:r>
            <a:r>
              <a:rPr lang="en-GB" sz="1300">
                <a:solidFill>
                  <a:srgbClr val="999999"/>
                </a:solidFill>
              </a:rPr>
              <a:t>University of Manitoba</a:t>
            </a:r>
            <a:endParaRPr sz="1300">
              <a:solidFill>
                <a:srgbClr val="99999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aseline="30000">
                <a:solidFill>
                  <a:srgbClr val="999999"/>
                </a:solidFill>
              </a:rPr>
              <a:t>5</a:t>
            </a:r>
            <a:r>
              <a:rPr lang="en-GB" sz="1300">
                <a:solidFill>
                  <a:srgbClr val="999999"/>
                </a:solidFill>
              </a:rPr>
              <a:t>Curvenote Inc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3573150" y="4655900"/>
            <a:ext cx="199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ICCOPT – 2025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950" y="725150"/>
            <a:ext cx="2514100" cy="9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300400"/>
            <a:ext cx="2185275" cy="7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235500" y="1038975"/>
            <a:ext cx="47328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/>
              <a:t>Simulation and parameter estimation in geophysics</a:t>
            </a:r>
            <a:endParaRPr sz="1600" i="1"/>
          </a:p>
        </p:txBody>
      </p:sp>
      <p:sp>
        <p:nvSpPr>
          <p:cNvPr id="206" name="Google Shape;206;p34"/>
          <p:cNvSpPr txBox="1"/>
          <p:nvPr/>
        </p:nvSpPr>
        <p:spPr>
          <a:xfrm>
            <a:off x="17525" y="1983525"/>
            <a:ext cx="49662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common framework for simulations &amp; inversions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accelerate research: build upon others work 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facilitate reproducibility of results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build &amp; deploy in python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open-source</a:t>
            </a:r>
            <a:endParaRPr sz="1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4">
            <a:alphaModFix/>
          </a:blip>
          <a:srcRect l="1408" t="1378" r="2131" b="2254"/>
          <a:stretch/>
        </p:blipFill>
        <p:spPr>
          <a:xfrm>
            <a:off x="4906645" y="44750"/>
            <a:ext cx="4168781" cy="4961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9" name="Google Shape;209;p34"/>
          <p:cNvSpPr txBox="1">
            <a:spLocks noGrp="1"/>
          </p:cNvSpPr>
          <p:nvPr>
            <p:ph type="body" idx="1"/>
          </p:nvPr>
        </p:nvSpPr>
        <p:spPr>
          <a:xfrm>
            <a:off x="7070225" y="4663225"/>
            <a:ext cx="200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 u="sng" dirty="0">
                <a:solidFill>
                  <a:schemeClr val="hlink"/>
                </a:solidFill>
                <a:hlinkClick r:id="rId5"/>
              </a:rPr>
              <a:t>https://simpeg.xyz</a:t>
            </a:r>
            <a:r>
              <a:rPr lang="en-GB" sz="160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development: how contributions get included</a:t>
            </a:r>
            <a:endParaRPr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42886"/>
          <a:stretch/>
        </p:blipFill>
        <p:spPr>
          <a:xfrm>
            <a:off x="76200" y="2045276"/>
            <a:ext cx="2958526" cy="1315975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l="30478" t="34306" b="15801"/>
          <a:stretch/>
        </p:blipFill>
        <p:spPr>
          <a:xfrm>
            <a:off x="3121500" y="2039024"/>
            <a:ext cx="2901001" cy="1777926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5">
            <a:alphaModFix/>
          </a:blip>
          <a:srcRect b="7381"/>
          <a:stretch/>
        </p:blipFill>
        <p:spPr>
          <a:xfrm>
            <a:off x="6109275" y="2039025"/>
            <a:ext cx="2958526" cy="2316701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8" name="Google Shape;138;p21"/>
          <p:cNvSpPr txBox="1"/>
          <p:nvPr/>
        </p:nvSpPr>
        <p:spPr>
          <a:xfrm>
            <a:off x="700425" y="17616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33613" y="1440750"/>
            <a:ext cx="284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proposed changes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(Pull Request)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3092800" y="1440750"/>
            <a:ext cx="290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SimPEG community + maintainers review changes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6166663" y="1440750"/>
            <a:ext cx="290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Ensure existing unit tests pass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and changes are also tested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8786" y="4114320"/>
            <a:ext cx="678589" cy="67854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1700" y="4114299"/>
            <a:ext cx="678598" cy="67857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4" name="Google Shape;144;p21"/>
          <p:cNvSpPr txBox="1"/>
          <p:nvPr/>
        </p:nvSpPr>
        <p:spPr>
          <a:xfrm>
            <a:off x="193950" y="4795700"/>
            <a:ext cx="8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S. Soler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084850" y="4795700"/>
            <a:ext cx="10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J. Capriotti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621" y="4475575"/>
            <a:ext cx="1519827" cy="3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556625" y="3714125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maintainers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Google Shape;209;p34">
            <a:extLst>
              <a:ext uri="{FF2B5EF4-FFF2-40B4-BE49-F238E27FC236}">
                <a16:creationId xmlns:a16="http://schemas.microsoft.com/office/drawing/2014/main" id="{68A885D4-75DF-3F5B-C5F9-834DBF4AD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23344" y="4638024"/>
            <a:ext cx="3345263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 u="sng" dirty="0">
                <a:solidFill>
                  <a:schemeClr val="hlink"/>
                </a:solidFill>
              </a:rPr>
              <a:t>https://</a:t>
            </a:r>
            <a:r>
              <a:rPr lang="en-GB" sz="1600" u="sng" dirty="0" err="1">
                <a:solidFill>
                  <a:schemeClr val="hlink"/>
                </a:solidFill>
              </a:rPr>
              <a:t>github.com</a:t>
            </a:r>
            <a:r>
              <a:rPr lang="en-GB" sz="1600" u="sng" dirty="0">
                <a:solidFill>
                  <a:schemeClr val="hlink"/>
                </a:solidFill>
              </a:rPr>
              <a:t>/</a:t>
            </a:r>
            <a:r>
              <a:rPr lang="en-GB" sz="1600" u="sng" dirty="0" err="1">
                <a:solidFill>
                  <a:schemeClr val="hlink"/>
                </a:solidFill>
              </a:rPr>
              <a:t>simpeg</a:t>
            </a:r>
            <a:r>
              <a:rPr lang="en-GB" sz="1600" u="sng" dirty="0">
                <a:solidFill>
                  <a:schemeClr val="hlink"/>
                </a:solidFill>
              </a:rPr>
              <a:t>/</a:t>
            </a:r>
            <a:r>
              <a:rPr lang="en-GB" sz="1600" u="sng" dirty="0" err="1">
                <a:solidFill>
                  <a:schemeClr val="hlink"/>
                </a:solidFill>
              </a:rPr>
              <a:t>simpeg</a:t>
            </a:r>
            <a:endParaRPr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2650" y="84025"/>
            <a:ext cx="3498502" cy="104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 rot="-5400000">
            <a:off x="3954750" y="2246574"/>
            <a:ext cx="1794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1155C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confidence</a:t>
            </a:r>
            <a:endParaRPr sz="2400">
              <a:solidFill>
                <a:srgbClr val="1155C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8" name="Google Shape;158;p22"/>
          <p:cNvCxnSpPr>
            <a:endCxn id="157" idx="3"/>
          </p:cNvCxnSpPr>
          <p:nvPr/>
        </p:nvCxnSpPr>
        <p:spPr>
          <a:xfrm flipH="1">
            <a:off x="4852050" y="236424"/>
            <a:ext cx="11700" cy="14142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/>
          <p:nvPr/>
        </p:nvCxnSpPr>
        <p:spPr>
          <a:xfrm flipH="1">
            <a:off x="4842463" y="3445224"/>
            <a:ext cx="11700" cy="14142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2"/>
          <p:cNvSpPr txBox="1"/>
          <p:nvPr/>
        </p:nvSpPr>
        <p:spPr>
          <a:xfrm>
            <a:off x="2402713" y="312625"/>
            <a:ext cx="20103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mathematical properties </a:t>
            </a:r>
            <a:endParaRPr sz="20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866782" y="1567543"/>
            <a:ext cx="2546243" cy="77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analytic solutions, convergence criteria</a:t>
            </a:r>
            <a:endParaRPr sz="20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2402725" y="3161375"/>
            <a:ext cx="20103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code comparisons</a:t>
            </a:r>
            <a:endParaRPr sz="20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890" y="2827401"/>
            <a:ext cx="3340262" cy="207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7098600" y="4782150"/>
            <a:ext cx="204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9999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(Werthmüller et al., 2020)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84B30-D489-CC33-094C-53D1DB751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802" y="1245385"/>
            <a:ext cx="3340262" cy="1455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46C35-0FCD-310C-1A9E-3A2588CB56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98" r="33984" b="64265"/>
          <a:stretch>
            <a:fillRect/>
          </a:stretch>
        </p:blipFill>
        <p:spPr>
          <a:xfrm>
            <a:off x="172936" y="1799375"/>
            <a:ext cx="1746639" cy="1080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tutorials 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46860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growing library of training materials: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parameter choices in setting up forward simulations, inversions, e.g.mesh design, regularization parameters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basic, intermediate, and advanced forward simulation and inversion approaches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understanding SimPEG objects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050" y="4064699"/>
            <a:ext cx="678598" cy="67857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5" name="Google Shape;185;p24"/>
          <p:cNvSpPr txBox="1"/>
          <p:nvPr/>
        </p:nvSpPr>
        <p:spPr>
          <a:xfrm>
            <a:off x="1096300" y="4746100"/>
            <a:ext cx="8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S. Soler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-8488" y="4743300"/>
            <a:ext cx="10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D. Cowan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75" y="4064700"/>
            <a:ext cx="678600" cy="678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850" y="829300"/>
            <a:ext cx="3137226" cy="246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5695075" y="4562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https://simpeg.xyz/user-tutorials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7">
            <a:alphaModFix/>
          </a:blip>
          <a:srcRect r="50685" b="90218"/>
          <a:stretch/>
        </p:blipFill>
        <p:spPr>
          <a:xfrm>
            <a:off x="5939825" y="3391600"/>
            <a:ext cx="2510501" cy="31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7">
            <a:alphaModFix/>
          </a:blip>
          <a:srcRect t="28171" r="50685" b="62046"/>
          <a:stretch/>
        </p:blipFill>
        <p:spPr>
          <a:xfrm>
            <a:off x="5939825" y="3769917"/>
            <a:ext cx="2510501" cy="31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7">
            <a:alphaModFix/>
          </a:blip>
          <a:srcRect t="61753" r="50685" b="28464"/>
          <a:stretch/>
        </p:blipFill>
        <p:spPr>
          <a:xfrm>
            <a:off x="5939825" y="4148233"/>
            <a:ext cx="2510501" cy="31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301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chart for the inverse problem</a:t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550" y="0"/>
            <a:ext cx="57674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5433550" y="482725"/>
            <a:ext cx="1614300" cy="6264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875" y="1428713"/>
            <a:ext cx="2369308" cy="1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275" y="1435541"/>
            <a:ext cx="1812661" cy="1669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electromagnetics: basic equations (quasi-static)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1075050" y="4594925"/>
            <a:ext cx="69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 Solve with sources and boundary conditions</a:t>
            </a:r>
            <a:endParaRPr/>
          </a:p>
        </p:txBody>
      </p:sp>
      <p:cxnSp>
        <p:nvCxnSpPr>
          <p:cNvPr id="227" name="Google Shape;227;p36"/>
          <p:cNvCxnSpPr/>
          <p:nvPr/>
        </p:nvCxnSpPr>
        <p:spPr>
          <a:xfrm>
            <a:off x="1083775" y="879288"/>
            <a:ext cx="6991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36"/>
          <p:cNvCxnSpPr/>
          <p:nvPr/>
        </p:nvCxnSpPr>
        <p:spPr>
          <a:xfrm flipH="1">
            <a:off x="1068744" y="879287"/>
            <a:ext cx="96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36"/>
          <p:cNvCxnSpPr/>
          <p:nvPr/>
        </p:nvCxnSpPr>
        <p:spPr>
          <a:xfrm flipH="1">
            <a:off x="3809155" y="879287"/>
            <a:ext cx="123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36"/>
          <p:cNvCxnSpPr/>
          <p:nvPr/>
        </p:nvCxnSpPr>
        <p:spPr>
          <a:xfrm flipH="1">
            <a:off x="5779746" y="879287"/>
            <a:ext cx="123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36"/>
          <p:cNvCxnSpPr/>
          <p:nvPr/>
        </p:nvCxnSpPr>
        <p:spPr>
          <a:xfrm flipH="1">
            <a:off x="8062746" y="879287"/>
            <a:ext cx="12300" cy="36171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36"/>
          <p:cNvSpPr txBox="1"/>
          <p:nvPr/>
        </p:nvSpPr>
        <p:spPr>
          <a:xfrm>
            <a:off x="3821450" y="879288"/>
            <a:ext cx="19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</a:t>
            </a:r>
            <a:endParaRPr/>
          </a:p>
        </p:txBody>
      </p:sp>
      <p:sp>
        <p:nvSpPr>
          <p:cNvPr id="233" name="Google Shape;233;p36"/>
          <p:cNvSpPr txBox="1"/>
          <p:nvPr/>
        </p:nvSpPr>
        <p:spPr>
          <a:xfrm>
            <a:off x="5792050" y="879288"/>
            <a:ext cx="22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Frequency</a:t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1101998" y="1586525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Faraday’s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Law</a:t>
            </a:r>
            <a:endParaRPr/>
          </a:p>
        </p:txBody>
      </p:sp>
      <p:sp>
        <p:nvSpPr>
          <p:cNvPr id="235" name="Google Shape;235;p36"/>
          <p:cNvSpPr txBox="1"/>
          <p:nvPr/>
        </p:nvSpPr>
        <p:spPr>
          <a:xfrm>
            <a:off x="1101998" y="2230671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Ampere’s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Law</a:t>
            </a:r>
            <a:endParaRPr/>
          </a:p>
        </p:txBody>
      </p:sp>
      <p:sp>
        <p:nvSpPr>
          <p:cNvPr id="236" name="Google Shape;236;p36"/>
          <p:cNvSpPr txBox="1"/>
          <p:nvPr/>
        </p:nvSpPr>
        <p:spPr>
          <a:xfrm>
            <a:off x="1092526" y="3386313"/>
            <a:ext cx="268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Constitutive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Relationships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(non-dispersive)</a:t>
            </a:r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1102002" y="2753244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Magnetic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Monopoles</a:t>
            </a:r>
            <a:endParaRPr/>
          </a:p>
        </p:txBody>
      </p:sp>
      <p:cxnSp>
        <p:nvCxnSpPr>
          <p:cNvPr id="238" name="Google Shape;238;p36"/>
          <p:cNvCxnSpPr/>
          <p:nvPr/>
        </p:nvCxnSpPr>
        <p:spPr>
          <a:xfrm>
            <a:off x="1075050" y="3275813"/>
            <a:ext cx="7000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36"/>
          <p:cNvCxnSpPr/>
          <p:nvPr/>
        </p:nvCxnSpPr>
        <p:spPr>
          <a:xfrm>
            <a:off x="1075050" y="1265163"/>
            <a:ext cx="6987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36"/>
          <p:cNvCxnSpPr/>
          <p:nvPr/>
        </p:nvCxnSpPr>
        <p:spPr>
          <a:xfrm>
            <a:off x="1075050" y="4504963"/>
            <a:ext cx="6987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36"/>
          <p:cNvSpPr/>
          <p:nvPr/>
        </p:nvSpPr>
        <p:spPr>
          <a:xfrm>
            <a:off x="5046600" y="2097475"/>
            <a:ext cx="660300" cy="735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7171800" y="2212675"/>
            <a:ext cx="812400" cy="496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126" y="3319479"/>
            <a:ext cx="777874" cy="11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3757" y="3315913"/>
            <a:ext cx="934876" cy="114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electromagnetics: frequency domain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Continuous equations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245" y="1415500"/>
            <a:ext cx="2063816" cy="64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4">
            <a:alphaModFix/>
          </a:blip>
          <a:srcRect r="31058"/>
          <a:stretch/>
        </p:blipFill>
        <p:spPr>
          <a:xfrm>
            <a:off x="5961826" y="1415501"/>
            <a:ext cx="3004200" cy="2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311700" y="2450775"/>
            <a:ext cx="4875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Finite volume discretization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269" y="2185032"/>
            <a:ext cx="1212880" cy="26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3573" y="2922962"/>
            <a:ext cx="2532475" cy="64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311700" y="3654403"/>
            <a:ext cx="85206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Eliminate 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b </a:t>
            </a:r>
            <a:r>
              <a:rPr lang="en-GB"/>
              <a:t>to obtain a second-order system in 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823" y="4209076"/>
            <a:ext cx="4260299" cy="7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5641600" y="4659925"/>
            <a:ext cx="30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/>
              </a:rPr>
              <a:t>Haber, 2014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9"/>
              </a:rPr>
              <a:t>Cockett et al, 2016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a FDEM problem </a:t>
            </a: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051" y="1455550"/>
            <a:ext cx="4012851" cy="27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 rotWithShape="1">
          <a:blip r:embed="rId4">
            <a:alphaModFix/>
          </a:blip>
          <a:srcRect r="31773"/>
          <a:stretch/>
        </p:blipFill>
        <p:spPr>
          <a:xfrm>
            <a:off x="96050" y="2624700"/>
            <a:ext cx="21631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 rotWithShape="1">
          <a:blip r:embed="rId4">
            <a:alphaModFix/>
          </a:blip>
          <a:srcRect l="68226"/>
          <a:stretch/>
        </p:blipFill>
        <p:spPr>
          <a:xfrm>
            <a:off x="1251824" y="3455650"/>
            <a:ext cx="10073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004" y="1260900"/>
            <a:ext cx="1681064" cy="117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2462" y="2892602"/>
            <a:ext cx="1485950" cy="1199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>
            <a:off x="6583975" y="2303834"/>
            <a:ext cx="11901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Tensor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6467338" y="3978875"/>
            <a:ext cx="139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dirty="0" err="1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OcTree</a:t>
            </a:r>
            <a:endParaRPr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7">
            <a:alphaModFix/>
          </a:blip>
          <a:srcRect l="18287" b="39423"/>
          <a:stretch/>
        </p:blipFill>
        <p:spPr>
          <a:xfrm>
            <a:off x="8200326" y="1995401"/>
            <a:ext cx="694800" cy="121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7908412" y="3174334"/>
            <a:ext cx="11901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Cylindrical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8800" y="1400570"/>
            <a:ext cx="4124028" cy="29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Discretize Logo">
            <a:extLst>
              <a:ext uri="{FF2B5EF4-FFF2-40B4-BE49-F238E27FC236}">
                <a16:creationId xmlns:a16="http://schemas.microsoft.com/office/drawing/2014/main" id="{9BA8DF1F-84EB-B5BF-F9E8-708A0E8E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40" y="184002"/>
            <a:ext cx="1967463" cy="5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45A3A8-003D-42B2-01E3-18C0940DED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9196" y="4528589"/>
            <a:ext cx="4208141" cy="50629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1835FF-164A-C70E-F07B-FC7CD07355FC}"/>
              </a:ext>
            </a:extLst>
          </p:cNvPr>
          <p:cNvCxnSpPr>
            <a:cxnSpLocks/>
          </p:cNvCxnSpPr>
          <p:nvPr/>
        </p:nvCxnSpPr>
        <p:spPr>
          <a:xfrm>
            <a:off x="1634931" y="4788397"/>
            <a:ext cx="55265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example: airborne electromagnetics</a:t>
            </a: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218" y="1976557"/>
            <a:ext cx="4138725" cy="3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056" y="1907020"/>
            <a:ext cx="421957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1102418" y="2086720"/>
            <a:ext cx="199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air: 10</a:t>
            </a:r>
            <a:r>
              <a:rPr lang="en-GB" sz="1800" b="0" i="0" u="none" strike="noStrike" cap="none" baseline="30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-8</a:t>
            </a:r>
            <a:r>
              <a:rPr lang="en-GB" sz="1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S/m</a:t>
            </a:r>
            <a:endParaRPr sz="1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1102417" y="4130645"/>
            <a:ext cx="247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background: 10</a:t>
            </a:r>
            <a:r>
              <a:rPr lang="en-GB" sz="1800" b="0" i="0" u="none" strike="noStrike" cap="none" baseline="30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-2</a:t>
            </a: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S/m</a:t>
            </a:r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1102417" y="2997070"/>
            <a:ext cx="247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layer</a:t>
            </a:r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87" name="Google Shape;287;p39"/>
          <p:cNvGrpSpPr/>
          <p:nvPr/>
        </p:nvGrpSpPr>
        <p:grpSpPr>
          <a:xfrm>
            <a:off x="6270938" y="216436"/>
            <a:ext cx="2306120" cy="1737040"/>
            <a:chOff x="4859661" y="1274752"/>
            <a:chExt cx="3972644" cy="2992318"/>
          </a:xfrm>
        </p:grpSpPr>
        <p:pic>
          <p:nvPicPr>
            <p:cNvPr id="288" name="Google Shape;288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59661" y="1274752"/>
              <a:ext cx="3972644" cy="299231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9" name="Google Shape;289;p39"/>
            <p:cNvCxnSpPr/>
            <p:nvPr/>
          </p:nvCxnSpPr>
          <p:spPr>
            <a:xfrm flipH="1">
              <a:off x="7730600" y="2655400"/>
              <a:ext cx="246300" cy="2892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0" name="Google Shape;290;p39"/>
            <p:cNvCxnSpPr/>
            <p:nvPr/>
          </p:nvCxnSpPr>
          <p:spPr>
            <a:xfrm>
              <a:off x="7730600" y="29372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1" name="Google Shape;291;p39"/>
            <p:cNvCxnSpPr/>
            <p:nvPr/>
          </p:nvCxnSpPr>
          <p:spPr>
            <a:xfrm>
              <a:off x="7976900" y="26475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GB" dirty="0"/>
              <a:t>example: airborne electromagnetics</a:t>
            </a:r>
            <a:endParaRPr dirty="0"/>
          </a:p>
        </p:txBody>
      </p:sp>
      <p:sp>
        <p:nvSpPr>
          <p:cNvPr id="321" name="Google Shape;321;p3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/>
              <a:t>halfspace</a:t>
            </a:r>
            <a:endParaRPr dirty="0"/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980" y="0"/>
            <a:ext cx="2809019" cy="21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1"/>
          </p:nvPr>
        </p:nvSpPr>
        <p:spPr>
          <a:xfrm>
            <a:off x="1742525" y="1836650"/>
            <a:ext cx="20439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87" dirty="0"/>
              <a:t>current density</a:t>
            </a:r>
            <a:endParaRPr sz="2187" dirty="0"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1"/>
          </p:nvPr>
        </p:nvSpPr>
        <p:spPr>
          <a:xfrm>
            <a:off x="5575600" y="1836650"/>
            <a:ext cx="20439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87" dirty="0" err="1"/>
              <a:t>db</a:t>
            </a:r>
            <a:r>
              <a:rPr lang="en-GB" sz="2187" dirty="0"/>
              <a:t>/dt</a:t>
            </a:r>
            <a:endParaRPr sz="2187" dirty="0"/>
          </a:p>
        </p:txBody>
      </p:sp>
      <p:sp>
        <p:nvSpPr>
          <p:cNvPr id="326" name="Google Shape;3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2" name="currents_sigma_1e-02">
            <a:hlinkClick r:id="" action="ppaction://media"/>
            <a:extLst>
              <a:ext uri="{FF2B5EF4-FFF2-40B4-BE49-F238E27FC236}">
                <a16:creationId xmlns:a16="http://schemas.microsoft.com/office/drawing/2014/main" id="{F0B4FBEF-0D1D-91D0-F8F5-0E56453D70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2404226"/>
            <a:ext cx="9144000" cy="2613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</a:t>
            </a:r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441437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in all… need to “image” the subsurface non-invasively </a:t>
            </a:r>
            <a:endParaRPr dirty="0"/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6873"/>
            <a:ext cx="9144003" cy="305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GB" dirty="0"/>
              <a:t>example: airborne electromagnetics</a:t>
            </a:r>
            <a:endParaRPr dirty="0"/>
          </a:p>
        </p:txBody>
      </p:sp>
      <p:sp>
        <p:nvSpPr>
          <p:cNvPr id="332" name="Google Shape;332;p3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/>
              <a:t>halfspace</a:t>
            </a:r>
            <a:r>
              <a:rPr lang="en-GB" dirty="0"/>
              <a:t> with a conductive layer</a:t>
            </a:r>
            <a:endParaRPr dirty="0"/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980" y="0"/>
            <a:ext cx="2809019" cy="21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1742525" y="1836650"/>
            <a:ext cx="20439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87" dirty="0"/>
              <a:t>current density</a:t>
            </a:r>
            <a:endParaRPr sz="2187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body" idx="1"/>
          </p:nvPr>
        </p:nvSpPr>
        <p:spPr>
          <a:xfrm>
            <a:off x="5575600" y="1836650"/>
            <a:ext cx="20439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87" dirty="0" err="1"/>
              <a:t>db</a:t>
            </a:r>
            <a:r>
              <a:rPr lang="en-GB" sz="2187" dirty="0"/>
              <a:t>/dt</a:t>
            </a:r>
            <a:endParaRPr sz="2187" dirty="0"/>
          </a:p>
        </p:txBody>
      </p:sp>
      <p:pic>
        <p:nvPicPr>
          <p:cNvPr id="3" name="currents_sigma_1e+00">
            <a:hlinkClick r:id="" action="ppaction://media"/>
            <a:extLst>
              <a:ext uri="{FF2B5EF4-FFF2-40B4-BE49-F238E27FC236}">
                <a16:creationId xmlns:a16="http://schemas.microsoft.com/office/drawing/2014/main" id="{395A3192-C25A-79AD-35AB-0C741C993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2396274"/>
            <a:ext cx="9144000" cy="2613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sensitivities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6" name="Google Shape;306;p41"/>
          <p:cNvSpPr txBox="1">
            <a:spLocks noGrp="1"/>
          </p:cNvSpPr>
          <p:nvPr>
            <p:ph type="body" idx="1"/>
          </p:nvPr>
        </p:nvSpPr>
        <p:spPr>
          <a:xfrm>
            <a:off x="311700" y="958500"/>
            <a:ext cx="8520600" cy="3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inverse problem, need sensitivities (and adjoint)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where the derivative of the fields (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-GB"/>
              <a:t>) is computed implicitly (requires a solve)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J </a:t>
            </a:r>
            <a:r>
              <a:rPr lang="en-GB"/>
              <a:t>is a large, dense matrix →  compute products with a vector if memory-limited </a:t>
            </a:r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125" y="3379875"/>
            <a:ext cx="36317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725" y="1470511"/>
            <a:ext cx="1934327" cy="136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301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chart for the inverse problem</a:t>
            </a:r>
            <a:endParaRPr/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150" y="690800"/>
            <a:ext cx="4992849" cy="4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>
            <a:spLocks noGrp="1"/>
          </p:cNvSpPr>
          <p:nvPr>
            <p:ph type="body" idx="1"/>
          </p:nvPr>
        </p:nvSpPr>
        <p:spPr>
          <a:xfrm>
            <a:off x="311700" y="1373725"/>
            <a:ext cx="3886800" cy="31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we need for inversion?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From the simulation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adjoint sensitivity times a vector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sensitivity times a vector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Inversion components: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define a model norm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perform optimization </a:t>
            </a:r>
            <a:endParaRPr/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220" y="1942300"/>
            <a:ext cx="2919755" cy="23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4367" y="2406521"/>
            <a:ext cx="2360338" cy="17742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/>
          <p:nvPr/>
        </p:nvSpPr>
        <p:spPr>
          <a:xfrm>
            <a:off x="3818800" y="2343150"/>
            <a:ext cx="5108400" cy="2432100"/>
          </a:xfrm>
          <a:prstGeom prst="roundRect">
            <a:avLst>
              <a:gd name="adj" fmla="val 9778"/>
            </a:avLst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inversion as an optimization problem</a:t>
            </a: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369200" y="2343150"/>
            <a:ext cx="3242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misfit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425" y="1089900"/>
            <a:ext cx="4207151" cy="8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75" y="2889563"/>
            <a:ext cx="282222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/>
        </p:nvSpPr>
        <p:spPr>
          <a:xfrm>
            <a:off x="3972075" y="2324100"/>
            <a:ext cx="2635500" cy="81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typical model norm</a:t>
            </a:r>
            <a:endParaRPr sz="18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980" y="3807550"/>
            <a:ext cx="1163078" cy="40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975" y="4390832"/>
            <a:ext cx="1399400" cy="21779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3"/>
          <p:cNvSpPr txBox="1"/>
          <p:nvPr/>
        </p:nvSpPr>
        <p:spPr>
          <a:xfrm>
            <a:off x="369199" y="3436087"/>
            <a:ext cx="2891025" cy="78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uncertainties captured in </a:t>
            </a:r>
            <a:r>
              <a:rPr lang="en-GB" b="1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endParaRPr b="1" dirty="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3" name="Google Shape;333;p43"/>
          <p:cNvGrpSpPr/>
          <p:nvPr/>
        </p:nvGrpSpPr>
        <p:grpSpPr>
          <a:xfrm>
            <a:off x="4621150" y="2878150"/>
            <a:ext cx="1917600" cy="570100"/>
            <a:chOff x="4295850" y="2888600"/>
            <a:chExt cx="1917600" cy="570100"/>
          </a:xfrm>
        </p:grpSpPr>
        <p:sp>
          <p:nvSpPr>
            <p:cNvPr id="334" name="Google Shape;334;p43"/>
            <p:cNvSpPr/>
            <p:nvPr/>
          </p:nvSpPr>
          <p:spPr>
            <a:xfrm rot="-5400000">
              <a:off x="4982925" y="2286000"/>
              <a:ext cx="520800" cy="1824600"/>
            </a:xfrm>
            <a:prstGeom prst="bracePair">
              <a:avLst/>
            </a:prstGeom>
            <a:noFill/>
            <a:ln w="19050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4295850" y="2888600"/>
              <a:ext cx="1917600" cy="29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43"/>
          <p:cNvGrpSpPr/>
          <p:nvPr/>
        </p:nvGrpSpPr>
        <p:grpSpPr>
          <a:xfrm>
            <a:off x="6600500" y="2878150"/>
            <a:ext cx="1917600" cy="570100"/>
            <a:chOff x="4295850" y="2888600"/>
            <a:chExt cx="1917600" cy="570100"/>
          </a:xfrm>
        </p:grpSpPr>
        <p:sp>
          <p:nvSpPr>
            <p:cNvPr id="337" name="Google Shape;337;p43"/>
            <p:cNvSpPr/>
            <p:nvPr/>
          </p:nvSpPr>
          <p:spPr>
            <a:xfrm rot="-5400000">
              <a:off x="4982925" y="2286000"/>
              <a:ext cx="520800" cy="1824600"/>
            </a:xfrm>
            <a:prstGeom prst="bracePair">
              <a:avLst/>
            </a:prstGeom>
            <a:noFill/>
            <a:ln w="19050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4295850" y="2888600"/>
              <a:ext cx="1917600" cy="29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43"/>
          <p:cNvSpPr txBox="1"/>
          <p:nvPr/>
        </p:nvSpPr>
        <p:spPr>
          <a:xfrm>
            <a:off x="5110900" y="3353375"/>
            <a:ext cx="938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smallness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>
            <a:off x="6519650" y="3318250"/>
            <a:ext cx="20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first-order smoothness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4475" y="2775725"/>
            <a:ext cx="4555427" cy="4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6950" y="4069625"/>
            <a:ext cx="4555426" cy="23582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/>
        </p:nvSpPr>
        <p:spPr>
          <a:xfrm>
            <a:off x="3972075" y="3624738"/>
            <a:ext cx="2635500" cy="76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discretize</a:t>
            </a:r>
            <a:endParaRPr b="1" dirty="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322225" y="2343150"/>
            <a:ext cx="3289500" cy="2432100"/>
          </a:xfrm>
          <a:prstGeom prst="roundRect">
            <a:avLst>
              <a:gd name="adj" fmla="val 9778"/>
            </a:avLst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optimization problem </a:t>
            </a:r>
            <a:endParaRPr/>
          </a:p>
        </p:txBody>
      </p:sp>
      <p:sp>
        <p:nvSpPr>
          <p:cNvPr id="351" name="Google Shape;351;p44"/>
          <p:cNvSpPr txBox="1">
            <a:spLocks noGrp="1"/>
          </p:cNvSpPr>
          <p:nvPr>
            <p:ph type="body" idx="1"/>
          </p:nvPr>
        </p:nvSpPr>
        <p:spPr>
          <a:xfrm>
            <a:off x="311700" y="2265278"/>
            <a:ext cx="8520600" cy="23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standard approach: Gauss Newton–CG + ꞵ-cooling strategy</a:t>
            </a:r>
            <a:endParaRPr dirty="0"/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425" y="1089900"/>
            <a:ext cx="4207151" cy="8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75" y="2759091"/>
            <a:ext cx="7180227" cy="18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flavours of inversion &amp; research opportunities </a:t>
            </a:r>
            <a:endParaRPr/>
          </a:p>
        </p:txBody>
      </p:sp>
      <p:sp>
        <p:nvSpPr>
          <p:cNvPr id="359" name="Google Shape;359;p45"/>
          <p:cNvSpPr txBox="1">
            <a:spLocks noGrp="1"/>
          </p:cNvSpPr>
          <p:nvPr>
            <p:ph type="body" idx="1"/>
          </p:nvPr>
        </p:nvSpPr>
        <p:spPr>
          <a:xfrm>
            <a:off x="311700" y="1875600"/>
            <a:ext cx="4089300" cy="22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examples: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Sparse &amp; compact norms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Using a GMM in the model norm </a:t>
            </a:r>
            <a:endParaRPr/>
          </a:p>
        </p:txBody>
      </p:sp>
      <p:pic>
        <p:nvPicPr>
          <p:cNvPr id="360" name="Google Shape;3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849" y="886350"/>
            <a:ext cx="4692675" cy="41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1: sparse / compact norms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sparse / compact norms with IRLS </a:t>
            </a:r>
            <a:endParaRPr/>
          </a:p>
        </p:txBody>
      </p:sp>
      <p:sp>
        <p:nvSpPr>
          <p:cNvPr id="371" name="Google Shape;371;p47"/>
          <p:cNvSpPr txBox="1">
            <a:spLocks noGrp="1"/>
          </p:cNvSpPr>
          <p:nvPr>
            <p:ph type="body" idx="1"/>
          </p:nvPr>
        </p:nvSpPr>
        <p:spPr>
          <a:xfrm>
            <a:off x="102450" y="1875525"/>
            <a:ext cx="35985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Magnetic vector inversion (MVI)  </a:t>
            </a:r>
            <a:endParaRPr/>
          </a:p>
        </p:txBody>
      </p:sp>
      <p:pic>
        <p:nvPicPr>
          <p:cNvPr id="372" name="Google Shape;372;p47"/>
          <p:cNvPicPr preferRelativeResize="0"/>
          <p:nvPr/>
        </p:nvPicPr>
        <p:blipFill rotWithShape="1">
          <a:blip r:embed="rId3">
            <a:alphaModFix/>
          </a:blip>
          <a:srcRect r="31063"/>
          <a:stretch/>
        </p:blipFill>
        <p:spPr>
          <a:xfrm>
            <a:off x="1439674" y="988238"/>
            <a:ext cx="626465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 rotWithShape="1">
          <a:blip r:embed="rId4">
            <a:alphaModFix/>
          </a:blip>
          <a:srcRect l="8148" r="23545"/>
          <a:stretch/>
        </p:blipFill>
        <p:spPr>
          <a:xfrm>
            <a:off x="102450" y="2325675"/>
            <a:ext cx="4064625" cy="23970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4" name="Google Shape;37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2950" y="97075"/>
            <a:ext cx="672927" cy="672952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5" name="Google Shape;375;p47"/>
          <p:cNvSpPr txBox="1"/>
          <p:nvPr/>
        </p:nvSpPr>
        <p:spPr>
          <a:xfrm>
            <a:off x="8239775" y="770025"/>
            <a:ext cx="9042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Fournier et al, 2019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6" name="Google Shape;376;p47"/>
          <p:cNvPicPr preferRelativeResize="0"/>
          <p:nvPr/>
        </p:nvPicPr>
        <p:blipFill rotWithShape="1">
          <a:blip r:embed="rId7">
            <a:alphaModFix/>
          </a:blip>
          <a:srcRect b="65746"/>
          <a:stretch/>
        </p:blipFill>
        <p:spPr>
          <a:xfrm>
            <a:off x="4572000" y="2325675"/>
            <a:ext cx="4031425" cy="2462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>
            <a:spLocks noGrp="1"/>
          </p:cNvSpPr>
          <p:nvPr>
            <p:ph type="body" idx="1"/>
          </p:nvPr>
        </p:nvSpPr>
        <p:spPr>
          <a:xfrm>
            <a:off x="5154225" y="2010450"/>
            <a:ext cx="33987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inversion results: cross-section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sparse / compact norms with IRLS </a:t>
            </a:r>
            <a:endParaRPr/>
          </a:p>
        </p:txBody>
      </p:sp>
      <p:sp>
        <p:nvSpPr>
          <p:cNvPr id="383" name="Google Shape;383;p48"/>
          <p:cNvSpPr txBox="1">
            <a:spLocks noGrp="1"/>
          </p:cNvSpPr>
          <p:nvPr>
            <p:ph type="body" idx="1"/>
          </p:nvPr>
        </p:nvSpPr>
        <p:spPr>
          <a:xfrm>
            <a:off x="102450" y="1875525"/>
            <a:ext cx="35985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Magnetic vector inversion (MVI)  </a:t>
            </a:r>
            <a:endParaRPr/>
          </a:p>
        </p:txBody>
      </p:sp>
      <p:pic>
        <p:nvPicPr>
          <p:cNvPr id="384" name="Google Shape;384;p48"/>
          <p:cNvPicPr preferRelativeResize="0"/>
          <p:nvPr/>
        </p:nvPicPr>
        <p:blipFill rotWithShape="1">
          <a:blip r:embed="rId3">
            <a:alphaModFix/>
          </a:blip>
          <a:srcRect r="31063"/>
          <a:stretch/>
        </p:blipFill>
        <p:spPr>
          <a:xfrm>
            <a:off x="1439674" y="988238"/>
            <a:ext cx="626465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 rotWithShape="1">
          <a:blip r:embed="rId4">
            <a:alphaModFix/>
          </a:blip>
          <a:srcRect l="8148" r="23545"/>
          <a:stretch/>
        </p:blipFill>
        <p:spPr>
          <a:xfrm>
            <a:off x="102450" y="2325675"/>
            <a:ext cx="4064625" cy="23970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6" name="Google Shape;386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2950" y="97075"/>
            <a:ext cx="672927" cy="672952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7" name="Google Shape;387;p48"/>
          <p:cNvSpPr txBox="1"/>
          <p:nvPr/>
        </p:nvSpPr>
        <p:spPr>
          <a:xfrm>
            <a:off x="8239775" y="770025"/>
            <a:ext cx="9042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Fournier et al, 2019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8" name="Google Shape;388;p48"/>
          <p:cNvPicPr preferRelativeResize="0"/>
          <p:nvPr/>
        </p:nvPicPr>
        <p:blipFill rotWithShape="1">
          <a:blip r:embed="rId7">
            <a:alphaModFix/>
          </a:blip>
          <a:srcRect b="65746"/>
          <a:stretch/>
        </p:blipFill>
        <p:spPr>
          <a:xfrm>
            <a:off x="4572000" y="2325675"/>
            <a:ext cx="4031425" cy="246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7">
            <a:alphaModFix/>
          </a:blip>
          <a:srcRect t="67482"/>
          <a:stretch/>
        </p:blipFill>
        <p:spPr>
          <a:xfrm>
            <a:off x="4572000" y="2388100"/>
            <a:ext cx="4031425" cy="233741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 txBox="1">
            <a:spLocks noGrp="1"/>
          </p:cNvSpPr>
          <p:nvPr>
            <p:ph type="body" idx="1"/>
          </p:nvPr>
        </p:nvSpPr>
        <p:spPr>
          <a:xfrm>
            <a:off x="5154225" y="2010450"/>
            <a:ext cx="33987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inversion results: cross-section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sparse / compact norms with IRLS</a:t>
            </a:r>
            <a:endParaRPr/>
          </a:p>
        </p:txBody>
      </p:sp>
      <p:sp>
        <p:nvSpPr>
          <p:cNvPr id="396" name="Google Shape;396;p49"/>
          <p:cNvSpPr txBox="1">
            <a:spLocks noGrp="1"/>
          </p:cNvSpPr>
          <p:nvPr>
            <p:ph type="body" idx="1"/>
          </p:nvPr>
        </p:nvSpPr>
        <p:spPr>
          <a:xfrm>
            <a:off x="311700" y="1690200"/>
            <a:ext cx="33489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developed in potential fields</a:t>
            </a:r>
            <a:endParaRPr sz="1600"/>
          </a:p>
        </p:txBody>
      </p:sp>
      <p:sp>
        <p:nvSpPr>
          <p:cNvPr id="397" name="Google Shape;39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398" name="Google Shape;398;p49"/>
          <p:cNvSpPr txBox="1">
            <a:spLocks noGrp="1"/>
          </p:cNvSpPr>
          <p:nvPr>
            <p:ph type="body" idx="1"/>
          </p:nvPr>
        </p:nvSpPr>
        <p:spPr>
          <a:xfrm>
            <a:off x="3640000" y="1690188"/>
            <a:ext cx="50337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adapted to time-lapse electromagnetics: groundwater</a:t>
            </a:r>
            <a:endParaRPr sz="1600"/>
          </a:p>
        </p:txBody>
      </p:sp>
      <p:pic>
        <p:nvPicPr>
          <p:cNvPr id="399" name="Google Shape;39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125" y="3309900"/>
            <a:ext cx="672927" cy="672952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0" name="Google Shape;400;p49"/>
          <p:cNvPicPr preferRelativeResize="0"/>
          <p:nvPr/>
        </p:nvPicPr>
        <p:blipFill rotWithShape="1">
          <a:blip r:embed="rId4">
            <a:alphaModFix/>
          </a:blip>
          <a:srcRect b="65746"/>
          <a:stretch/>
        </p:blipFill>
        <p:spPr>
          <a:xfrm>
            <a:off x="1090050" y="2108725"/>
            <a:ext cx="2327574" cy="142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9"/>
          <p:cNvPicPr preferRelativeResize="0"/>
          <p:nvPr/>
        </p:nvPicPr>
        <p:blipFill rotWithShape="1">
          <a:blip r:embed="rId5">
            <a:alphaModFix/>
          </a:blip>
          <a:srcRect r="31063"/>
          <a:stretch/>
        </p:blipFill>
        <p:spPr>
          <a:xfrm>
            <a:off x="1439674" y="1067613"/>
            <a:ext cx="626465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 rotWithShape="1">
          <a:blip r:embed="rId4">
            <a:alphaModFix/>
          </a:blip>
          <a:srcRect t="67482"/>
          <a:stretch/>
        </p:blipFill>
        <p:spPr>
          <a:xfrm>
            <a:off x="1090050" y="3495444"/>
            <a:ext cx="2327574" cy="134952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238350" y="4024400"/>
            <a:ext cx="9582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(Fournier et al, 2019)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4" name="Google Shape;404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96513" y="2637950"/>
            <a:ext cx="672925" cy="67292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5" name="Google Shape;405;p49"/>
          <p:cNvSpPr txBox="1"/>
          <p:nvPr/>
        </p:nvSpPr>
        <p:spPr>
          <a:xfrm>
            <a:off x="8253863" y="3358225"/>
            <a:ext cx="9582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/>
              </a:rPr>
              <a:t>(Kang &amp; Knight, 2022)</a:t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6" name="Google Shape;406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0446" y="2019650"/>
            <a:ext cx="4585454" cy="14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4125" y="3625874"/>
            <a:ext cx="4585474" cy="1437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 txBox="1">
            <a:spLocks noGrp="1"/>
          </p:cNvSpPr>
          <p:nvPr>
            <p:ph type="body" idx="1"/>
          </p:nvPr>
        </p:nvSpPr>
        <p:spPr>
          <a:xfrm>
            <a:off x="4365960" y="3195263"/>
            <a:ext cx="743400" cy="2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2017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09" name="Google Shape;409;p49"/>
          <p:cNvSpPr txBox="1">
            <a:spLocks noGrp="1"/>
          </p:cNvSpPr>
          <p:nvPr>
            <p:ph type="body" idx="1"/>
          </p:nvPr>
        </p:nvSpPr>
        <p:spPr>
          <a:xfrm>
            <a:off x="5502514" y="3046923"/>
            <a:ext cx="1184100" cy="2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difference.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no time constraint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10" name="Google Shape;410;p49"/>
          <p:cNvSpPr txBox="1">
            <a:spLocks noGrp="1"/>
          </p:cNvSpPr>
          <p:nvPr>
            <p:ph type="body" idx="1"/>
          </p:nvPr>
        </p:nvSpPr>
        <p:spPr>
          <a:xfrm>
            <a:off x="6686837" y="3046912"/>
            <a:ext cx="1505700" cy="2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difference. 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L2 time constraint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11" name="Google Shape;411;p49"/>
          <p:cNvSpPr txBox="1">
            <a:spLocks noGrp="1"/>
          </p:cNvSpPr>
          <p:nvPr>
            <p:ph type="body" idx="1"/>
          </p:nvPr>
        </p:nvSpPr>
        <p:spPr>
          <a:xfrm>
            <a:off x="6619100" y="4628812"/>
            <a:ext cx="1505700" cy="2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difference. 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L0 time constraint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12" name="Google Shape;412;p49"/>
          <p:cNvSpPr txBox="1">
            <a:spLocks noGrp="1"/>
          </p:cNvSpPr>
          <p:nvPr>
            <p:ph type="body" idx="1"/>
          </p:nvPr>
        </p:nvSpPr>
        <p:spPr>
          <a:xfrm>
            <a:off x="4321047" y="4808543"/>
            <a:ext cx="743400" cy="2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2017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13" name="Google Shape;413;p49"/>
          <p:cNvSpPr txBox="1">
            <a:spLocks noGrp="1"/>
          </p:cNvSpPr>
          <p:nvPr>
            <p:ph type="body" idx="1"/>
          </p:nvPr>
        </p:nvSpPr>
        <p:spPr>
          <a:xfrm>
            <a:off x="5821407" y="4821566"/>
            <a:ext cx="743400" cy="2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2019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generic geophysical experiment 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75" y="1700250"/>
            <a:ext cx="4321001" cy="25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750" y="1279214"/>
            <a:ext cx="4320999" cy="342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311700" y="2132400"/>
            <a:ext cx="8520600" cy="8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2: using a gaussian mixture model in the inversion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 Gaussian Mixture Model in the model norm </a:t>
            </a:r>
            <a:endParaRPr/>
          </a:p>
        </p:txBody>
      </p:sp>
      <p:sp>
        <p:nvSpPr>
          <p:cNvPr id="424" name="Google Shape;424;p51"/>
          <p:cNvSpPr txBox="1">
            <a:spLocks noGrp="1"/>
          </p:cNvSpPr>
          <p:nvPr>
            <p:ph type="body" idx="1"/>
          </p:nvPr>
        </p:nvSpPr>
        <p:spPr>
          <a:xfrm>
            <a:off x="311700" y="884975"/>
            <a:ext cx="8520600" cy="13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Example: Carbon mineralization – Rocks that have been serpentinized (altered) can react with CO</a:t>
            </a:r>
            <a:r>
              <a:rPr lang="en-GB" sz="1600" baseline="-25000"/>
              <a:t>2 </a:t>
            </a:r>
            <a:r>
              <a:rPr lang="en-GB" sz="1600"/>
              <a:t>to from carbonated minerals. Reactions change physical properties </a:t>
            </a:r>
            <a:endParaRPr sz="1600"/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7800"/>
            <a:ext cx="7462407" cy="22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168" y="1795922"/>
            <a:ext cx="4401807" cy="76732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1"/>
          <p:cNvSpPr/>
          <p:nvPr/>
        </p:nvSpPr>
        <p:spPr>
          <a:xfrm>
            <a:off x="2989950" y="1746275"/>
            <a:ext cx="4541700" cy="212700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1"/>
          <p:cNvSpPr/>
          <p:nvPr/>
        </p:nvSpPr>
        <p:spPr>
          <a:xfrm>
            <a:off x="2989950" y="1975117"/>
            <a:ext cx="4541700" cy="652200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1"/>
          <p:cNvSpPr/>
          <p:nvPr/>
        </p:nvSpPr>
        <p:spPr>
          <a:xfrm>
            <a:off x="4455100" y="1975125"/>
            <a:ext cx="345300" cy="212700"/>
          </a:xfrm>
          <a:prstGeom prst="ellipse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" name="Google Shape;430;p51"/>
          <p:cNvSpPr/>
          <p:nvPr/>
        </p:nvSpPr>
        <p:spPr>
          <a:xfrm>
            <a:off x="4901925" y="2174525"/>
            <a:ext cx="345300" cy="212700"/>
          </a:xfrm>
          <a:prstGeom prst="ellipse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1" name="Google Shape;431;p51"/>
          <p:cNvSpPr/>
          <p:nvPr/>
        </p:nvSpPr>
        <p:spPr>
          <a:xfrm>
            <a:off x="4901925" y="2387225"/>
            <a:ext cx="345300" cy="212700"/>
          </a:xfrm>
          <a:prstGeom prst="ellipse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2" name="Google Shape;432;p51"/>
          <p:cNvSpPr txBox="1">
            <a:spLocks noGrp="1"/>
          </p:cNvSpPr>
          <p:nvPr>
            <p:ph type="body" idx="1"/>
          </p:nvPr>
        </p:nvSpPr>
        <p:spPr>
          <a:xfrm>
            <a:off x="1612350" y="1676375"/>
            <a:ext cx="1377600" cy="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-GB" sz="1100"/>
              <a:t>serpentinization </a:t>
            </a:r>
            <a:endParaRPr sz="1100"/>
          </a:p>
        </p:txBody>
      </p:sp>
      <p:sp>
        <p:nvSpPr>
          <p:cNvPr id="433" name="Google Shape;433;p51"/>
          <p:cNvSpPr txBox="1">
            <a:spLocks noGrp="1"/>
          </p:cNvSpPr>
          <p:nvPr>
            <p:ph type="body" idx="1"/>
          </p:nvPr>
        </p:nvSpPr>
        <p:spPr>
          <a:xfrm>
            <a:off x="1612350" y="2124975"/>
            <a:ext cx="1377600" cy="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-GB" sz="1100"/>
              <a:t>carbonation</a:t>
            </a:r>
            <a:endParaRPr sz="1100"/>
          </a:p>
        </p:txBody>
      </p:sp>
      <p:sp>
        <p:nvSpPr>
          <p:cNvPr id="434" name="Google Shape;434;p51"/>
          <p:cNvSpPr txBox="1"/>
          <p:nvPr/>
        </p:nvSpPr>
        <p:spPr>
          <a:xfrm>
            <a:off x="7335296" y="4575475"/>
            <a:ext cx="180870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Cutts et al., 2021; Mitchinson et al., 2020</a:t>
            </a:r>
            <a:endParaRPr sz="11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 Gaussian Mixture Model in the model norm </a:t>
            </a:r>
            <a:endParaRPr/>
          </a:p>
        </p:txBody>
      </p:sp>
      <p:sp>
        <p:nvSpPr>
          <p:cNvPr id="440" name="Google Shape;440;p52"/>
          <p:cNvSpPr txBox="1">
            <a:spLocks noGrp="1"/>
          </p:cNvSpPr>
          <p:nvPr>
            <p:ph type="body" idx="1"/>
          </p:nvPr>
        </p:nvSpPr>
        <p:spPr>
          <a:xfrm>
            <a:off x="311700" y="740675"/>
            <a:ext cx="85206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/>
              <a:t>Petrophysically</a:t>
            </a:r>
            <a:r>
              <a:rPr lang="en-GB" dirty="0"/>
              <a:t> and Geologically guided Inversion</a:t>
            </a:r>
            <a:endParaRPr dirty="0"/>
          </a:p>
        </p:txBody>
      </p:sp>
      <p:sp>
        <p:nvSpPr>
          <p:cNvPr id="441" name="Google Shape;441;p52"/>
          <p:cNvSpPr txBox="1"/>
          <p:nvPr/>
        </p:nvSpPr>
        <p:spPr>
          <a:xfrm>
            <a:off x="8105925" y="789125"/>
            <a:ext cx="1147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Astic &amp; Oldenburg, 2020</a:t>
            </a:r>
            <a:endParaRPr sz="900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3069" y="116207"/>
            <a:ext cx="672927" cy="672927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3" name="Google Shape;443;p52"/>
          <p:cNvSpPr/>
          <p:nvPr/>
        </p:nvSpPr>
        <p:spPr>
          <a:xfrm rot="-5400000">
            <a:off x="5893879" y="2128118"/>
            <a:ext cx="286800" cy="309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2"/>
          <p:cNvSpPr/>
          <p:nvPr/>
        </p:nvSpPr>
        <p:spPr>
          <a:xfrm>
            <a:off x="5225557" y="1748133"/>
            <a:ext cx="1623300" cy="3741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2"/>
          <p:cNvSpPr txBox="1"/>
          <p:nvPr/>
        </p:nvSpPr>
        <p:spPr>
          <a:xfrm>
            <a:off x="5235276" y="1653388"/>
            <a:ext cx="1613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Number of expected  rock units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6" name="Google Shape;446;p52"/>
          <p:cNvSpPr/>
          <p:nvPr/>
        </p:nvSpPr>
        <p:spPr>
          <a:xfrm>
            <a:off x="7437551" y="3203185"/>
            <a:ext cx="1502400" cy="6411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397220" y="3256277"/>
            <a:ext cx="1542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Petrophysical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Information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(+ geophy. weights)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8" name="Google Shape;448;p52"/>
          <p:cNvSpPr/>
          <p:nvPr/>
        </p:nvSpPr>
        <p:spPr>
          <a:xfrm rot="5400000">
            <a:off x="6654636" y="2443727"/>
            <a:ext cx="286800" cy="1043700"/>
          </a:xfrm>
          <a:prstGeom prst="rightBrace">
            <a:avLst>
              <a:gd name="adj1" fmla="val 584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52"/>
          <p:cNvSpPr/>
          <p:nvPr/>
        </p:nvSpPr>
        <p:spPr>
          <a:xfrm>
            <a:off x="6351147" y="3206006"/>
            <a:ext cx="893700" cy="564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2"/>
          <p:cNvSpPr txBox="1"/>
          <p:nvPr/>
        </p:nvSpPr>
        <p:spPr>
          <a:xfrm>
            <a:off x="6351147" y="3205940"/>
            <a:ext cx="8937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Proportions:</a:t>
            </a:r>
            <a:b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geology information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52"/>
          <p:cNvSpPr txBox="1"/>
          <p:nvPr/>
        </p:nvSpPr>
        <p:spPr>
          <a:xfrm>
            <a:off x="4900734" y="3992852"/>
            <a:ext cx="9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Define: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2" name="Google Shape;45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742" y="4074512"/>
            <a:ext cx="2990297" cy="23691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2"/>
          <p:cNvSpPr/>
          <p:nvPr/>
        </p:nvSpPr>
        <p:spPr>
          <a:xfrm rot="5400000">
            <a:off x="8045383" y="2214377"/>
            <a:ext cx="286800" cy="1502400"/>
          </a:xfrm>
          <a:prstGeom prst="rightBrace">
            <a:avLst>
              <a:gd name="adj1" fmla="val 584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3049" y="2360618"/>
            <a:ext cx="4647001" cy="74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75" y="1619450"/>
            <a:ext cx="3667914" cy="34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2"/>
          <p:cNvSpPr txBox="1"/>
          <p:nvPr/>
        </p:nvSpPr>
        <p:spPr>
          <a:xfrm>
            <a:off x="811476" y="4232875"/>
            <a:ext cx="971700" cy="2469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Background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1158175" y="1968450"/>
            <a:ext cx="1320300" cy="2469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Serpentinized rocks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58" name="Google Shape;458;p52"/>
          <p:cNvSpPr txBox="1"/>
          <p:nvPr/>
        </p:nvSpPr>
        <p:spPr>
          <a:xfrm>
            <a:off x="2687598" y="3589950"/>
            <a:ext cx="1472100" cy="2469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Mafic volcanic rocks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59" name="Google Shape;459;p52"/>
          <p:cNvSpPr txBox="1"/>
          <p:nvPr/>
        </p:nvSpPr>
        <p:spPr>
          <a:xfrm>
            <a:off x="635750" y="3460775"/>
            <a:ext cx="1147200" cy="2469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Ultramafic rocks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60" name="Google Shape;460;p52"/>
          <p:cNvSpPr txBox="1">
            <a:spLocks noGrp="1"/>
          </p:cNvSpPr>
          <p:nvPr>
            <p:ph type="body" idx="1"/>
          </p:nvPr>
        </p:nvSpPr>
        <p:spPr>
          <a:xfrm>
            <a:off x="428000" y="1275575"/>
            <a:ext cx="35007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GMM: carbon mineralization </a:t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 Gaussian Mixture Model in the model norm </a:t>
            </a:r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1"/>
          </p:nvPr>
        </p:nvSpPr>
        <p:spPr>
          <a:xfrm>
            <a:off x="124950" y="740675"/>
            <a:ext cx="85206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/>
              <a:t>Petrophysically</a:t>
            </a:r>
            <a:r>
              <a:rPr lang="en-GB" dirty="0"/>
              <a:t> and Geologically guided Inversion</a:t>
            </a:r>
            <a:endParaRPr dirty="0"/>
          </a:p>
        </p:txBody>
      </p:sp>
      <p:pic>
        <p:nvPicPr>
          <p:cNvPr id="467" name="Google Shape;4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2243225"/>
            <a:ext cx="5382482" cy="28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853" y="2243228"/>
            <a:ext cx="2820098" cy="281474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3"/>
          <p:cNvSpPr/>
          <p:nvPr/>
        </p:nvSpPr>
        <p:spPr>
          <a:xfrm>
            <a:off x="4667934" y="2345029"/>
            <a:ext cx="1426200" cy="4659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Ultramafic complex</a:t>
            </a:r>
            <a:endParaRPr sz="1100">
              <a:solidFill>
                <a:srgbClr val="000000"/>
              </a:solidFill>
            </a:endParaRPr>
          </a:p>
        </p:txBody>
      </p:sp>
      <p:cxnSp>
        <p:nvCxnSpPr>
          <p:cNvPr id="470" name="Google Shape;470;p53"/>
          <p:cNvCxnSpPr/>
          <p:nvPr/>
        </p:nvCxnSpPr>
        <p:spPr>
          <a:xfrm flipH="1">
            <a:off x="5022484" y="2940817"/>
            <a:ext cx="300900" cy="5811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1" name="Google Shape;471;p53"/>
          <p:cNvSpPr txBox="1">
            <a:spLocks noGrp="1"/>
          </p:cNvSpPr>
          <p:nvPr>
            <p:ph type="body" idx="1"/>
          </p:nvPr>
        </p:nvSpPr>
        <p:spPr>
          <a:xfrm>
            <a:off x="720238" y="1597525"/>
            <a:ext cx="43578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gravity </a:t>
            </a:r>
            <a:r>
              <a:rPr lang="en-GB" dirty="0" err="1"/>
              <a:t>gradiometry</a:t>
            </a:r>
            <a:r>
              <a:rPr lang="en-GB" dirty="0"/>
              <a:t> &amp; magnetic data </a:t>
            </a:r>
            <a:endParaRPr dirty="0"/>
          </a:p>
        </p:txBody>
      </p:sp>
      <p:pic>
        <p:nvPicPr>
          <p:cNvPr id="472" name="Google Shape;472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0678" y="79763"/>
            <a:ext cx="745822" cy="745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3" name="Google Shape;473;p53"/>
          <p:cNvSpPr txBox="1"/>
          <p:nvPr/>
        </p:nvSpPr>
        <p:spPr>
          <a:xfrm>
            <a:off x="8039987" y="789125"/>
            <a:ext cx="1147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Soler et al., in prep</a:t>
            </a:r>
            <a:endParaRPr sz="9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750" y="1053300"/>
            <a:ext cx="5218450" cy="39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PGI Results</a:t>
            </a:r>
            <a:endParaRPr/>
          </a:p>
        </p:txBody>
      </p:sp>
      <p:sp>
        <p:nvSpPr>
          <p:cNvPr id="480" name="Google Shape;480;p54"/>
          <p:cNvSpPr txBox="1"/>
          <p:nvPr/>
        </p:nvSpPr>
        <p:spPr>
          <a:xfrm>
            <a:off x="2317875" y="1950550"/>
            <a:ext cx="1073400" cy="242700"/>
          </a:xfrm>
          <a:prstGeom prst="rect">
            <a:avLst/>
          </a:prstGeom>
          <a:solidFill>
            <a:srgbClr val="FDE7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Serpentinized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2892275" y="4137550"/>
            <a:ext cx="1037700" cy="242700"/>
          </a:xfrm>
          <a:prstGeom prst="rect">
            <a:avLst/>
          </a:prstGeom>
          <a:solidFill>
            <a:srgbClr val="44015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Background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2" name="Google Shape;482;p54"/>
          <p:cNvSpPr txBox="1"/>
          <p:nvPr/>
        </p:nvSpPr>
        <p:spPr>
          <a:xfrm>
            <a:off x="4813825" y="2291050"/>
            <a:ext cx="1277100" cy="242700"/>
          </a:xfrm>
          <a:prstGeom prst="rect">
            <a:avLst/>
          </a:prstGeom>
          <a:solidFill>
            <a:srgbClr val="3168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Intermediate UM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3" name="Google Shape;483;p54"/>
          <p:cNvSpPr txBox="1"/>
          <p:nvPr/>
        </p:nvSpPr>
        <p:spPr>
          <a:xfrm>
            <a:off x="6254725" y="3507650"/>
            <a:ext cx="1176600" cy="242700"/>
          </a:xfrm>
          <a:prstGeom prst="rect">
            <a:avLst/>
          </a:prstGeom>
          <a:solidFill>
            <a:srgbClr val="35B7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Mafic volcanic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4" name="Google Shape;48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PGI Results</a:t>
            </a:r>
            <a:endParaRPr/>
          </a:p>
        </p:txBody>
      </p:sp>
      <p:grpSp>
        <p:nvGrpSpPr>
          <p:cNvPr id="490" name="Google Shape;490;p55"/>
          <p:cNvGrpSpPr/>
          <p:nvPr/>
        </p:nvGrpSpPr>
        <p:grpSpPr>
          <a:xfrm>
            <a:off x="7349854" y="1341175"/>
            <a:ext cx="1348446" cy="378000"/>
            <a:chOff x="7365879" y="1125025"/>
            <a:chExt cx="1348446" cy="378000"/>
          </a:xfrm>
        </p:grpSpPr>
        <p:sp>
          <p:nvSpPr>
            <p:cNvPr id="491" name="Google Shape;491;p55"/>
            <p:cNvSpPr/>
            <p:nvPr/>
          </p:nvSpPr>
          <p:spPr>
            <a:xfrm>
              <a:off x="7365879" y="1239175"/>
              <a:ext cx="149700" cy="149700"/>
            </a:xfrm>
            <a:prstGeom prst="ellipse">
              <a:avLst/>
            </a:prstGeom>
            <a:solidFill>
              <a:srgbClr val="44015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5"/>
            <p:cNvSpPr txBox="1"/>
            <p:nvPr/>
          </p:nvSpPr>
          <p:spPr>
            <a:xfrm>
              <a:off x="7485525" y="1125025"/>
              <a:ext cx="122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</a:rPr>
                <a:t>Background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493" name="Google Shape;493;p55"/>
          <p:cNvGrpSpPr/>
          <p:nvPr/>
        </p:nvGrpSpPr>
        <p:grpSpPr>
          <a:xfrm>
            <a:off x="7349854" y="1709177"/>
            <a:ext cx="1348446" cy="378000"/>
            <a:chOff x="7365879" y="1466350"/>
            <a:chExt cx="1348446" cy="378000"/>
          </a:xfrm>
        </p:grpSpPr>
        <p:sp>
          <p:nvSpPr>
            <p:cNvPr id="494" name="Google Shape;494;p55"/>
            <p:cNvSpPr/>
            <p:nvPr/>
          </p:nvSpPr>
          <p:spPr>
            <a:xfrm>
              <a:off x="7365879" y="1580500"/>
              <a:ext cx="149700" cy="149700"/>
            </a:xfrm>
            <a:prstGeom prst="ellipse">
              <a:avLst/>
            </a:prstGeom>
            <a:solidFill>
              <a:srgbClr val="31688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5"/>
            <p:cNvSpPr txBox="1"/>
            <p:nvPr/>
          </p:nvSpPr>
          <p:spPr>
            <a:xfrm>
              <a:off x="7485525" y="1466350"/>
              <a:ext cx="122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</a:rPr>
                <a:t>Intermediate UM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496" name="Google Shape;496;p55"/>
          <p:cNvGrpSpPr/>
          <p:nvPr/>
        </p:nvGrpSpPr>
        <p:grpSpPr>
          <a:xfrm>
            <a:off x="7349854" y="2077178"/>
            <a:ext cx="1348446" cy="378000"/>
            <a:chOff x="7365879" y="1885835"/>
            <a:chExt cx="1348446" cy="378000"/>
          </a:xfrm>
        </p:grpSpPr>
        <p:sp>
          <p:nvSpPr>
            <p:cNvPr id="497" name="Google Shape;497;p55"/>
            <p:cNvSpPr/>
            <p:nvPr/>
          </p:nvSpPr>
          <p:spPr>
            <a:xfrm>
              <a:off x="7365879" y="1999985"/>
              <a:ext cx="149700" cy="149700"/>
            </a:xfrm>
            <a:prstGeom prst="ellipse">
              <a:avLst/>
            </a:prstGeom>
            <a:solidFill>
              <a:srgbClr val="35B77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5"/>
            <p:cNvSpPr txBox="1"/>
            <p:nvPr/>
          </p:nvSpPr>
          <p:spPr>
            <a:xfrm>
              <a:off x="7485525" y="1885835"/>
              <a:ext cx="122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</a:rPr>
                <a:t>Mafic volcanic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499" name="Google Shape;499;p55"/>
          <p:cNvGrpSpPr/>
          <p:nvPr/>
        </p:nvGrpSpPr>
        <p:grpSpPr>
          <a:xfrm>
            <a:off x="7349854" y="2445180"/>
            <a:ext cx="1348446" cy="378000"/>
            <a:chOff x="7365879" y="2686230"/>
            <a:chExt cx="1348446" cy="378000"/>
          </a:xfrm>
        </p:grpSpPr>
        <p:sp>
          <p:nvSpPr>
            <p:cNvPr id="500" name="Google Shape;500;p55"/>
            <p:cNvSpPr/>
            <p:nvPr/>
          </p:nvSpPr>
          <p:spPr>
            <a:xfrm>
              <a:off x="7365879" y="2800380"/>
              <a:ext cx="149700" cy="149700"/>
            </a:xfrm>
            <a:prstGeom prst="ellipse">
              <a:avLst/>
            </a:prstGeom>
            <a:solidFill>
              <a:srgbClr val="FDE72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5"/>
            <p:cNvSpPr txBox="1"/>
            <p:nvPr/>
          </p:nvSpPr>
          <p:spPr>
            <a:xfrm>
              <a:off x="7485525" y="2686230"/>
              <a:ext cx="122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</a:rPr>
                <a:t>Serpentinized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sp>
        <p:nvSpPr>
          <p:cNvPr id="502" name="Google Shape;50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pic>
        <p:nvPicPr>
          <p:cNvPr id="503" name="Google Shape;5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75" y="1187700"/>
            <a:ext cx="6488525" cy="34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PGI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pic>
        <p:nvPicPr>
          <p:cNvPr id="7" name="membership_loi-boreholes">
            <a:hlinkClick r:id="" action="ppaction://media"/>
            <a:extLst>
              <a:ext uri="{FF2B5EF4-FFF2-40B4-BE49-F238E27FC236}">
                <a16:creationId xmlns:a16="http://schemas.microsoft.com/office/drawing/2014/main" id="{BD555A1D-BF3F-CE5D-12A7-5CE575EAB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362" y="789125"/>
            <a:ext cx="7473276" cy="4203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PGI Results</a:t>
            </a:r>
            <a:endParaRPr/>
          </a:p>
        </p:txBody>
      </p:sp>
      <p:sp>
        <p:nvSpPr>
          <p:cNvPr id="516" name="Google Shape;51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pic>
        <p:nvPicPr>
          <p:cNvPr id="517" name="Google Shape;5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710" y="1260353"/>
            <a:ext cx="5326574" cy="336472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7"/>
          <p:cNvSpPr/>
          <p:nvPr/>
        </p:nvSpPr>
        <p:spPr>
          <a:xfrm>
            <a:off x="3798734" y="1628660"/>
            <a:ext cx="756300" cy="42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DD6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7"/>
          <p:cNvSpPr/>
          <p:nvPr/>
        </p:nvSpPr>
        <p:spPr>
          <a:xfrm>
            <a:off x="5598981" y="2543581"/>
            <a:ext cx="756300" cy="42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DD6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7"/>
          <p:cNvSpPr/>
          <p:nvPr/>
        </p:nvSpPr>
        <p:spPr>
          <a:xfrm>
            <a:off x="4612455" y="2511646"/>
            <a:ext cx="756300" cy="42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DD6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7"/>
          <p:cNvSpPr/>
          <p:nvPr/>
        </p:nvSpPr>
        <p:spPr>
          <a:xfrm>
            <a:off x="3568654" y="2223881"/>
            <a:ext cx="756300" cy="42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DD62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57"/>
          <p:cNvGrpSpPr/>
          <p:nvPr/>
        </p:nvGrpSpPr>
        <p:grpSpPr>
          <a:xfrm>
            <a:off x="3615956" y="4397607"/>
            <a:ext cx="1912072" cy="605416"/>
            <a:chOff x="6380800" y="956563"/>
            <a:chExt cx="1650900" cy="510900"/>
          </a:xfrm>
        </p:grpSpPr>
        <p:sp>
          <p:nvSpPr>
            <p:cNvPr id="523" name="Google Shape;523;p57"/>
            <p:cNvSpPr/>
            <p:nvPr/>
          </p:nvSpPr>
          <p:spPr>
            <a:xfrm>
              <a:off x="6380800" y="956563"/>
              <a:ext cx="1650900" cy="510900"/>
            </a:xfrm>
            <a:prstGeom prst="roundRect">
              <a:avLst>
                <a:gd name="adj" fmla="val 16667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7"/>
            <p:cNvSpPr txBox="1"/>
            <p:nvPr/>
          </p:nvSpPr>
          <p:spPr>
            <a:xfrm>
              <a:off x="6427300" y="1000075"/>
              <a:ext cx="1557900" cy="4239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2"/>
                  </a:solidFill>
                </a:rPr>
                <a:t>Prediction: regions with sequestration potential</a:t>
              </a:r>
              <a:endParaRPr sz="1200">
                <a:solidFill>
                  <a:schemeClr val="lt2"/>
                </a:solidFill>
              </a:endParaRPr>
            </a:p>
          </p:txBody>
        </p:sp>
      </p:grpSp>
      <p:pic>
        <p:nvPicPr>
          <p:cNvPr id="525" name="Google Shape;525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0678" y="79763"/>
            <a:ext cx="745822" cy="745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6" name="Google Shape;526;p57"/>
          <p:cNvSpPr txBox="1"/>
          <p:nvPr/>
        </p:nvSpPr>
        <p:spPr>
          <a:xfrm>
            <a:off x="8039987" y="789125"/>
            <a:ext cx="1147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Soler et al., in prep</a:t>
            </a:r>
            <a:endParaRPr sz="9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examples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1"/>
          </p:nvPr>
        </p:nvSpPr>
        <p:spPr>
          <a:xfrm>
            <a:off x="107700" y="886350"/>
            <a:ext cx="4089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Leveraging image segmentation algorithms in the inversion (</a:t>
            </a:r>
            <a:r>
              <a:rPr lang="en-GB" sz="1600" dirty="0" err="1"/>
              <a:t>Kuttai</a:t>
            </a:r>
            <a:r>
              <a:rPr lang="en-GB" sz="1600" dirty="0"/>
              <a:t> &amp; Heagy, submitted)</a:t>
            </a:r>
            <a:endParaRPr sz="1600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600" dirty="0"/>
          </a:p>
        </p:txBody>
      </p:sp>
      <p:sp>
        <p:nvSpPr>
          <p:cNvPr id="533" name="Google Shape;533;p58"/>
          <p:cNvSpPr txBox="1">
            <a:spLocks noGrp="1"/>
          </p:cNvSpPr>
          <p:nvPr>
            <p:ph type="body" idx="1"/>
          </p:nvPr>
        </p:nvSpPr>
        <p:spPr>
          <a:xfrm>
            <a:off x="4743000" y="886350"/>
            <a:ext cx="4089300" cy="4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/>
              <a:t>Parameterizing the inverse model by a neural network (Xu &amp; Heagy, 2025)</a:t>
            </a:r>
            <a:endParaRPr sz="1600"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 l="7438" t="10666" r="2939"/>
          <a:stretch/>
        </p:blipFill>
        <p:spPr>
          <a:xfrm>
            <a:off x="4943225" y="1552550"/>
            <a:ext cx="4089300" cy="12575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5" name="Google Shape;5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363" y="2757550"/>
            <a:ext cx="4059026" cy="21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 rotWithShape="1">
          <a:blip r:embed="rId5">
            <a:alphaModFix/>
          </a:blip>
          <a:srcRect t="5780" b="26450"/>
          <a:stretch/>
        </p:blipFill>
        <p:spPr>
          <a:xfrm>
            <a:off x="1230600" y="1667775"/>
            <a:ext cx="3002475" cy="13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 rotWithShape="1">
          <a:blip r:embed="rId6">
            <a:alphaModFix/>
          </a:blip>
          <a:srcRect t="51477"/>
          <a:stretch/>
        </p:blipFill>
        <p:spPr>
          <a:xfrm>
            <a:off x="1230600" y="3051263"/>
            <a:ext cx="3002474" cy="193008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>
            <a:spLocks noGrp="1"/>
          </p:cNvSpPr>
          <p:nvPr>
            <p:ph type="body" idx="1"/>
          </p:nvPr>
        </p:nvSpPr>
        <p:spPr>
          <a:xfrm>
            <a:off x="107700" y="1848150"/>
            <a:ext cx="11229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/>
              <a:t>standard approach</a:t>
            </a:r>
            <a:endParaRPr sz="1200"/>
          </a:p>
        </p:txBody>
      </p:sp>
      <p:sp>
        <p:nvSpPr>
          <p:cNvPr id="539" name="Google Shape;539;p58"/>
          <p:cNvSpPr txBox="1">
            <a:spLocks noGrp="1"/>
          </p:cNvSpPr>
          <p:nvPr>
            <p:ph type="body" idx="1"/>
          </p:nvPr>
        </p:nvSpPr>
        <p:spPr>
          <a:xfrm>
            <a:off x="107700" y="3230550"/>
            <a:ext cx="11229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/>
              <a:t>incorporating image segmentation</a:t>
            </a:r>
            <a:endParaRPr sz="1200"/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4360575" y="4077150"/>
            <a:ext cx="11229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/>
              <a:t>better estimate of target dip!</a:t>
            </a:r>
            <a:endParaRPr sz="1200"/>
          </a:p>
        </p:txBody>
      </p:sp>
      <p:cxnSp>
        <p:nvCxnSpPr>
          <p:cNvPr id="541" name="Google Shape;541;p58"/>
          <p:cNvCxnSpPr>
            <a:stCxn id="540" idx="1"/>
          </p:cNvCxnSpPr>
          <p:nvPr/>
        </p:nvCxnSpPr>
        <p:spPr>
          <a:xfrm rot="10800000">
            <a:off x="3944175" y="4032000"/>
            <a:ext cx="41640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AFF9F52-AB52-3040-83A7-2DA73685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167" y="1108077"/>
            <a:ext cx="594358" cy="66888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2DCA64-D70D-8B15-DACF-FECBBB04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70" y="1111828"/>
            <a:ext cx="666300" cy="666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Summary</a:t>
            </a:r>
            <a:endParaRPr dirty="0"/>
          </a:p>
        </p:txBody>
      </p:sp>
      <p:sp>
        <p:nvSpPr>
          <p:cNvPr id="547" name="Google Shape;547;p59"/>
          <p:cNvSpPr txBox="1">
            <a:spLocks noGrp="1"/>
          </p:cNvSpPr>
          <p:nvPr>
            <p:ph type="body" idx="1"/>
          </p:nvPr>
        </p:nvSpPr>
        <p:spPr>
          <a:xfrm>
            <a:off x="311700" y="958500"/>
            <a:ext cx="8520600" cy="3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modular, open-source framework provides a foundation for research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accelerates on-boarding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eases technology transfer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opens collaboration opportunities </a:t>
            </a:r>
            <a:endParaRPr/>
          </a:p>
        </p:txBody>
      </p:sp>
      <p:pic>
        <p:nvPicPr>
          <p:cNvPr id="548" name="Google Shape;5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125" y="90150"/>
            <a:ext cx="2514101" cy="9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13" y="2647976"/>
            <a:ext cx="7214577" cy="24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geophysical experiments</a:t>
            </a:r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1"/>
          </p:nvPr>
        </p:nvSpPr>
        <p:spPr>
          <a:xfrm>
            <a:off x="399525" y="972575"/>
            <a:ext cx="12642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/>
              <a:t>airborne</a:t>
            </a:r>
            <a:endParaRPr sz="1400" dirty="0"/>
          </a:p>
        </p:txBody>
      </p:sp>
      <p:pic>
        <p:nvPicPr>
          <p:cNvPr id="124" name="Google Shape;124;p28"/>
          <p:cNvPicPr preferRelativeResize="0"/>
          <p:nvPr/>
        </p:nvPicPr>
        <p:blipFill rotWithShape="1">
          <a:blip r:embed="rId3">
            <a:alphaModFix/>
          </a:blip>
          <a:srcRect l="29988" t="24670" r="35794" b="14891"/>
          <a:stretch/>
        </p:blipFill>
        <p:spPr>
          <a:xfrm>
            <a:off x="1913588" y="2987425"/>
            <a:ext cx="1684392" cy="198335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488" y="848275"/>
            <a:ext cx="1322250" cy="198335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5">
            <a:alphaModFix/>
          </a:blip>
          <a:srcRect l="24004" r="34080"/>
          <a:stretch/>
        </p:blipFill>
        <p:spPr>
          <a:xfrm>
            <a:off x="370488" y="1503000"/>
            <a:ext cx="1322249" cy="188685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152" y="891000"/>
            <a:ext cx="3513526" cy="23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996875" y="3779525"/>
            <a:ext cx="100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ground or borehole</a:t>
            </a:r>
            <a:endParaRPr sz="1400"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1"/>
          </p:nvPr>
        </p:nvSpPr>
        <p:spPr>
          <a:xfrm>
            <a:off x="4480800" y="409975"/>
            <a:ext cx="29608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often on large scales</a:t>
            </a:r>
            <a:endParaRPr dirty="0"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5824325" y="2767750"/>
            <a:ext cx="16173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AUSAEM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7">
            <a:alphaModFix/>
          </a:blip>
          <a:srcRect t="49670" r="64546"/>
          <a:stretch/>
        </p:blipFill>
        <p:spPr>
          <a:xfrm>
            <a:off x="7441625" y="1692400"/>
            <a:ext cx="1789127" cy="3330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5824300" y="3367250"/>
            <a:ext cx="16173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Central Valley, California      </a:t>
            </a:r>
            <a:r>
              <a:rPr lang="en-GB" sz="1400" u="sng">
                <a:solidFill>
                  <a:schemeClr val="hlink"/>
                </a:solidFill>
                <a:hlinkClick r:id="rId8"/>
              </a:rPr>
              <a:t>(Kang et al., 2025)</a:t>
            </a:r>
            <a:endParaRPr sz="1400"/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6425" y="3727859"/>
            <a:ext cx="2012100" cy="133301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</a:t>
            </a:r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 l="23238" t="9423" r="23216" b="7623"/>
          <a:stretch/>
        </p:blipFill>
        <p:spPr>
          <a:xfrm>
            <a:off x="545798" y="2481645"/>
            <a:ext cx="300255" cy="2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039325" y="2392245"/>
            <a:ext cx="22548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sng" strike="noStrike" cap="none" dirty="0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lheagy@eoas.ubc.ca</a:t>
            </a:r>
            <a:endParaRPr sz="1800" b="0" i="0" u="none" strike="noStrike" cap="none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7" name="Google Shape;557;p60"/>
          <p:cNvSpPr txBox="1"/>
          <p:nvPr/>
        </p:nvSpPr>
        <p:spPr>
          <a:xfrm>
            <a:off x="1039338" y="1764158"/>
            <a:ext cx="173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sng" strike="noStrike" cap="none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simpeg.xyz </a:t>
            </a:r>
            <a:endParaRPr sz="1800" b="0" i="0" u="none" strike="noStrike" cap="none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8" name="Google Shape;558;p60"/>
          <p:cNvPicPr preferRelativeResize="0"/>
          <p:nvPr/>
        </p:nvPicPr>
        <p:blipFill rotWithShape="1">
          <a:blip r:embed="rId6">
            <a:alphaModFix/>
          </a:blip>
          <a:srcRect r="68389"/>
          <a:stretch/>
        </p:blipFill>
        <p:spPr>
          <a:xfrm>
            <a:off x="373562" y="1656133"/>
            <a:ext cx="548700" cy="6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9237" y="4604453"/>
            <a:ext cx="462573" cy="29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3322" y="4155259"/>
            <a:ext cx="281681" cy="38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6424" y="4098000"/>
            <a:ext cx="349985" cy="4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9509" y="4593403"/>
            <a:ext cx="211763" cy="31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14427" y="4683432"/>
            <a:ext cx="726536" cy="25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00473" y="4593403"/>
            <a:ext cx="377077" cy="31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0"/>
          <p:cNvPicPr preferRelativeResize="0"/>
          <p:nvPr/>
        </p:nvPicPr>
        <p:blipFill rotWithShape="1">
          <a:blip r:embed="rId13">
            <a:alphaModFix/>
          </a:blip>
          <a:srcRect l="12035" r="11011" b="30584"/>
          <a:stretch/>
        </p:blipFill>
        <p:spPr>
          <a:xfrm>
            <a:off x="6313139" y="4193114"/>
            <a:ext cx="726543" cy="30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68284" y="4185947"/>
            <a:ext cx="905068" cy="38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63141" y="4161481"/>
            <a:ext cx="281673" cy="45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09374" y="4199541"/>
            <a:ext cx="677565" cy="32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69282" y="4683437"/>
            <a:ext cx="1093193" cy="25106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 txBox="1"/>
          <p:nvPr/>
        </p:nvSpPr>
        <p:spPr>
          <a:xfrm>
            <a:off x="3877650" y="3834749"/>
            <a:ext cx="2008500" cy="52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codebase contributions from: </a:t>
            </a:r>
            <a:endParaRPr sz="12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1" name="Google Shape;571;p60"/>
          <p:cNvSpPr txBox="1"/>
          <p:nvPr/>
        </p:nvSpPr>
        <p:spPr>
          <a:xfrm>
            <a:off x="6354625" y="2980900"/>
            <a:ext cx="2520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research sponsorship: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2" name="Google Shape;572;p6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915550" y="970350"/>
            <a:ext cx="5105603" cy="28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0"/>
          <p:cNvSpPr txBox="1"/>
          <p:nvPr/>
        </p:nvSpPr>
        <p:spPr>
          <a:xfrm>
            <a:off x="8557075" y="4759500"/>
            <a:ext cx="726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4" name="Google Shape;574;p6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477855" y="4645042"/>
            <a:ext cx="852846" cy="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66125" y="90150"/>
            <a:ext cx="2514101" cy="9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16;p25">
            <a:extLst>
              <a:ext uri="{FF2B5EF4-FFF2-40B4-BE49-F238E27FC236}">
                <a16:creationId xmlns:a16="http://schemas.microsoft.com/office/drawing/2014/main" id="{5A4999D6-D53A-5D75-3C72-07747C42D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1775" y="3578325"/>
            <a:ext cx="23055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UBC GIF research consortium: </a:t>
            </a:r>
            <a:endParaRPr sz="1100"/>
          </a:p>
        </p:txBody>
      </p:sp>
      <p:pic>
        <p:nvPicPr>
          <p:cNvPr id="3" name="Google Shape;218;p25">
            <a:extLst>
              <a:ext uri="{FF2B5EF4-FFF2-40B4-BE49-F238E27FC236}">
                <a16:creationId xmlns:a16="http://schemas.microsoft.com/office/drawing/2014/main" id="{B211E1DC-A4F0-E3BE-4B4F-E3E4B0460E60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76984" y="3991960"/>
            <a:ext cx="809577" cy="1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9;p25">
            <a:extLst>
              <a:ext uri="{FF2B5EF4-FFF2-40B4-BE49-F238E27FC236}">
                <a16:creationId xmlns:a16="http://schemas.microsoft.com/office/drawing/2014/main" id="{8500BB5A-8139-0DF0-FA45-53D9E06C3BA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508405" y="4040732"/>
            <a:ext cx="697671" cy="13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0;p25">
            <a:extLst>
              <a:ext uri="{FF2B5EF4-FFF2-40B4-BE49-F238E27FC236}">
                <a16:creationId xmlns:a16="http://schemas.microsoft.com/office/drawing/2014/main" id="{C030D288-B128-D4A3-2735-B4E2A6986B4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204633" y="4013008"/>
            <a:ext cx="367002" cy="13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1;p25">
            <a:extLst>
              <a:ext uri="{FF2B5EF4-FFF2-40B4-BE49-F238E27FC236}">
                <a16:creationId xmlns:a16="http://schemas.microsoft.com/office/drawing/2014/main" id="{6990B883-19D0-E9F4-A631-5EE6EE11BCBB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37751" y="4282161"/>
            <a:ext cx="420843" cy="30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22;p25">
            <a:extLst>
              <a:ext uri="{FF2B5EF4-FFF2-40B4-BE49-F238E27FC236}">
                <a16:creationId xmlns:a16="http://schemas.microsoft.com/office/drawing/2014/main" id="{4C7A0282-E8F3-1A61-2F9B-BB282EB596AD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 t="10783" b="36770"/>
          <a:stretch/>
        </p:blipFill>
        <p:spPr>
          <a:xfrm>
            <a:off x="1774967" y="3962324"/>
            <a:ext cx="563436" cy="29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3;p25">
            <a:extLst>
              <a:ext uri="{FF2B5EF4-FFF2-40B4-BE49-F238E27FC236}">
                <a16:creationId xmlns:a16="http://schemas.microsoft.com/office/drawing/2014/main" id="{384AA673-27C6-E278-D0CB-D2271419E615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45704" y="4362635"/>
            <a:ext cx="697671" cy="15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4;p25">
            <a:extLst>
              <a:ext uri="{FF2B5EF4-FFF2-40B4-BE49-F238E27FC236}">
                <a16:creationId xmlns:a16="http://schemas.microsoft.com/office/drawing/2014/main" id="{BF2241C9-5701-754F-C1E6-89992AF8EA70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812189" y="4369939"/>
            <a:ext cx="697671" cy="12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5;p25">
            <a:extLst>
              <a:ext uri="{FF2B5EF4-FFF2-40B4-BE49-F238E27FC236}">
                <a16:creationId xmlns:a16="http://schemas.microsoft.com/office/drawing/2014/main" id="{4B5A1072-0F97-BAB2-2C45-86CEC11EC18F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596439" y="4266399"/>
            <a:ext cx="809585" cy="35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6;p25">
            <a:extLst>
              <a:ext uri="{FF2B5EF4-FFF2-40B4-BE49-F238E27FC236}">
                <a16:creationId xmlns:a16="http://schemas.microsoft.com/office/drawing/2014/main" id="{24754C5D-E4C8-5C38-713D-3589D432445A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8075" y="4663897"/>
            <a:ext cx="697668" cy="26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7;p25">
            <a:extLst>
              <a:ext uri="{FF2B5EF4-FFF2-40B4-BE49-F238E27FC236}">
                <a16:creationId xmlns:a16="http://schemas.microsoft.com/office/drawing/2014/main" id="{557F35AE-94DA-E0C4-FAA2-F70486585496}"/>
              </a:ext>
            </a:extLst>
          </p:cNvPr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308290" y="4702913"/>
            <a:ext cx="924095" cy="2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28;p25">
            <a:extLst>
              <a:ext uri="{FF2B5EF4-FFF2-40B4-BE49-F238E27FC236}">
                <a16:creationId xmlns:a16="http://schemas.microsoft.com/office/drawing/2014/main" id="{9256FF71-52EB-D85E-3C9F-8663D1E348D3}"/>
              </a:ext>
            </a:extLst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2531132" y="4666246"/>
            <a:ext cx="677074" cy="26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29;p25">
            <a:extLst>
              <a:ext uri="{FF2B5EF4-FFF2-40B4-BE49-F238E27FC236}">
                <a16:creationId xmlns:a16="http://schemas.microsoft.com/office/drawing/2014/main" id="{45290B86-C342-0186-F551-9CADC0B8F642}"/>
              </a:ext>
            </a:extLst>
          </p:cNvPr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646814" y="3801290"/>
            <a:ext cx="420844" cy="15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462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observations: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uncertainties: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ability to forward model: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Find an Earth model that fits those data and a-priori information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statement of the inverse problem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0" name="Google Shape;140;p29"/>
          <p:cNvGrpSpPr/>
          <p:nvPr/>
        </p:nvGrpSpPr>
        <p:grpSpPr>
          <a:xfrm>
            <a:off x="5164461" y="1347952"/>
            <a:ext cx="3972641" cy="2992320"/>
            <a:chOff x="4859661" y="1274752"/>
            <a:chExt cx="3972641" cy="2992320"/>
          </a:xfrm>
        </p:grpSpPr>
        <p:pic>
          <p:nvPicPr>
            <p:cNvPr id="141" name="Google Shape;141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9661" y="1274752"/>
              <a:ext cx="3972641" cy="29923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2" name="Google Shape;142;p29"/>
            <p:cNvCxnSpPr/>
            <p:nvPr/>
          </p:nvCxnSpPr>
          <p:spPr>
            <a:xfrm flipH="1">
              <a:off x="7730600" y="2655400"/>
              <a:ext cx="246300" cy="2892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29"/>
            <p:cNvCxnSpPr/>
            <p:nvPr/>
          </p:nvCxnSpPr>
          <p:spPr>
            <a:xfrm>
              <a:off x="7730600" y="29372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29"/>
            <p:cNvCxnSpPr/>
            <p:nvPr/>
          </p:nvCxnSpPr>
          <p:spPr>
            <a:xfrm>
              <a:off x="7976900" y="26475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5" name="Google Shape;14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0622" y="2419338"/>
            <a:ext cx="2594920" cy="82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0624" y="4103349"/>
            <a:ext cx="2594922" cy="816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0096" y="1330325"/>
            <a:ext cx="1904526" cy="30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0097" y="1744348"/>
            <a:ext cx="195958" cy="20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79719" y="1997491"/>
            <a:ext cx="952265" cy="23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inverse problem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311700" y="1380925"/>
            <a:ext cx="38982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inverse problem is ill-posed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non-unique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ill-conditioned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Any inversion approach must address these issues.</a:t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525" y="1574325"/>
            <a:ext cx="4391526" cy="20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1219500" y="4226375"/>
            <a:ext cx="670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inverse problem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525" y="1574325"/>
            <a:ext cx="4391526" cy="20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/>
        </p:nvSpPr>
        <p:spPr>
          <a:xfrm>
            <a:off x="1219500" y="4226375"/>
            <a:ext cx="670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7" name="Google Shape;167;p31"/>
          <p:cNvSpPr txBox="1"/>
          <p:nvPr/>
        </p:nvSpPr>
        <p:spPr>
          <a:xfrm>
            <a:off x="311700" y="1225650"/>
            <a:ext cx="40539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Prior information important to constrain the inversion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geologic structures 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boreholes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reference model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bounds 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physical properties 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other geophysical data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 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/>
        </p:nvSpPr>
        <p:spPr>
          <a:xfrm>
            <a:off x="242668" y="273844"/>
            <a:ext cx="86517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Helvetica Neue Light"/>
              <a:buNone/>
            </a:pPr>
            <a:r>
              <a:rPr lang="en-GB" sz="2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</a:t>
            </a:r>
            <a:r>
              <a:rPr lang="en-GB" sz="2700" b="0" i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eed a </a:t>
            </a:r>
            <a:r>
              <a:rPr lang="en-GB" sz="2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</a:t>
            </a:r>
            <a:r>
              <a:rPr lang="en-GB" sz="2700" b="0" i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ramework for </a:t>
            </a:r>
            <a:r>
              <a:rPr lang="en-GB" sz="2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r>
              <a:rPr lang="en-GB" sz="2700" b="0" i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nverse </a:t>
            </a:r>
            <a:r>
              <a:rPr lang="en-GB" sz="2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GB" sz="2700" b="0" i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roblem</a:t>
            </a:r>
            <a:endParaRPr sz="2700" b="0" i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351995" y="1388380"/>
            <a:ext cx="3867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 a single “best” solution by solving optimization</a:t>
            </a:r>
            <a:endParaRPr sz="1100"/>
          </a:p>
        </p:txBody>
      </p:sp>
      <p:cxnSp>
        <p:nvCxnSpPr>
          <p:cNvPr id="176" name="Google Shape;176;p32"/>
          <p:cNvCxnSpPr/>
          <p:nvPr/>
        </p:nvCxnSpPr>
        <p:spPr>
          <a:xfrm rot="10800000">
            <a:off x="4572000" y="803006"/>
            <a:ext cx="0" cy="4238100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32"/>
          <p:cNvSpPr txBox="1"/>
          <p:nvPr/>
        </p:nvSpPr>
        <p:spPr>
          <a:xfrm>
            <a:off x="0" y="834080"/>
            <a:ext cx="457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Tikhonov (deterministic)</a:t>
            </a:r>
            <a:endParaRPr sz="1100"/>
          </a:p>
        </p:txBody>
      </p:sp>
      <p:sp>
        <p:nvSpPr>
          <p:cNvPr id="178" name="Google Shape;178;p32"/>
          <p:cNvSpPr txBox="1"/>
          <p:nvPr/>
        </p:nvSpPr>
        <p:spPr>
          <a:xfrm>
            <a:off x="4568191" y="834080"/>
            <a:ext cx="457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Bayesian (probabilistic)</a:t>
            </a:r>
            <a:endParaRPr sz="1100"/>
          </a:p>
        </p:txBody>
      </p:sp>
      <p:sp>
        <p:nvSpPr>
          <p:cNvPr id="179" name="Google Shape;179;p32"/>
          <p:cNvSpPr txBox="1"/>
          <p:nvPr/>
        </p:nvSpPr>
        <p:spPr>
          <a:xfrm>
            <a:off x="4741333" y="1388380"/>
            <a:ext cx="3867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Bayes’ theorem</a:t>
            </a:r>
            <a:endParaRPr sz="1100"/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120" y="2393000"/>
            <a:ext cx="2919755" cy="23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267" y="2857221"/>
            <a:ext cx="2360338" cy="177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32"/>
          <p:cNvGrpSpPr/>
          <p:nvPr/>
        </p:nvGrpSpPr>
        <p:grpSpPr>
          <a:xfrm>
            <a:off x="883874" y="3676779"/>
            <a:ext cx="3129326" cy="876387"/>
            <a:chOff x="1099477" y="4981394"/>
            <a:chExt cx="4172435" cy="1168516"/>
          </a:xfrm>
        </p:grpSpPr>
        <p:pic>
          <p:nvPicPr>
            <p:cNvPr id="183" name="Google Shape;183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65269" y="4981394"/>
              <a:ext cx="3806643" cy="1168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9477" y="5071705"/>
              <a:ext cx="255190" cy="9907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9693" y="1906874"/>
            <a:ext cx="2908044" cy="27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0801" y="2591566"/>
            <a:ext cx="3959148" cy="7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2041" y="2588813"/>
            <a:ext cx="191393" cy="74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07354" y="4530468"/>
            <a:ext cx="752728" cy="205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2"/>
          <p:cNvCxnSpPr/>
          <p:nvPr/>
        </p:nvCxnSpPr>
        <p:spPr>
          <a:xfrm>
            <a:off x="242668" y="1261090"/>
            <a:ext cx="8821200" cy="0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51849" y="3902121"/>
            <a:ext cx="752728" cy="2052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4741333" y="3588597"/>
            <a:ext cx="45756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Two approaches: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lphaLcParenBoth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Characterize </a:t>
            </a:r>
            <a:endParaRPr sz="1100"/>
          </a:p>
          <a:p>
            <a:pPr marL="685800" marR="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lphaLcParenBoth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 a particular solution that </a:t>
            </a:r>
            <a:endParaRPr sz="1100"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maximizes 	</a:t>
            </a:r>
            <a:endParaRPr sz="1100"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MAP: (maximum a posteriori) estimate</a:t>
            </a:r>
            <a:endParaRPr sz="15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318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chart for the inverse problem</a:t>
            </a:r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311700" y="1392425"/>
            <a:ext cx="31863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iterative process to obtain solution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component requires evaluation, adjustment by user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opportunities for research within each component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550" y="0"/>
            <a:ext cx="57674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1189</Words>
  <Application>Microsoft Macintosh PowerPoint</Application>
  <PresentationFormat>On-screen Show (16:9)</PresentationFormat>
  <Paragraphs>277</Paragraphs>
  <Slides>40</Slides>
  <Notes>40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Helvetica Neue</vt:lpstr>
      <vt:lpstr>Avenir</vt:lpstr>
      <vt:lpstr>Helvetica Neue Light</vt:lpstr>
      <vt:lpstr>Roboto</vt:lpstr>
      <vt:lpstr>Calibri</vt:lpstr>
      <vt:lpstr>Simple Light</vt:lpstr>
      <vt:lpstr>Simple Light</vt:lpstr>
      <vt:lpstr>an open-source framework for simulation and parameter estimation in geophysics </vt:lpstr>
      <vt:lpstr>applications</vt:lpstr>
      <vt:lpstr>generic geophysical experiment </vt:lpstr>
      <vt:lpstr>geophysical experiments</vt:lpstr>
      <vt:lpstr>statement of the inverse problem</vt:lpstr>
      <vt:lpstr>inverse problem</vt:lpstr>
      <vt:lpstr>inverse problem</vt:lpstr>
      <vt:lpstr>PowerPoint Presentation</vt:lpstr>
      <vt:lpstr>flow chart for the inverse problem</vt:lpstr>
      <vt:lpstr>PowerPoint Presentation</vt:lpstr>
      <vt:lpstr>open development: how contributions get included</vt:lpstr>
      <vt:lpstr>testing</vt:lpstr>
      <vt:lpstr>user tutorials </vt:lpstr>
      <vt:lpstr>flow chart for the inverse problem</vt:lpstr>
      <vt:lpstr>electromagnetics: basic equations (quasi-static)</vt:lpstr>
      <vt:lpstr>electromagnetics: frequency domain</vt:lpstr>
      <vt:lpstr>solving a FDEM problem </vt:lpstr>
      <vt:lpstr>example: airborne electromagnetics</vt:lpstr>
      <vt:lpstr>example: airborne electromagnetics</vt:lpstr>
      <vt:lpstr>example: airborne electromagnetics</vt:lpstr>
      <vt:lpstr>sensitivities</vt:lpstr>
      <vt:lpstr>flow chart for the inverse problem</vt:lpstr>
      <vt:lpstr>inversion as an optimization problem</vt:lpstr>
      <vt:lpstr>solving the optimization problem </vt:lpstr>
      <vt:lpstr>different flavours of inversion &amp; research opportunities </vt:lpstr>
      <vt:lpstr>example 1: sparse / compact norms </vt:lpstr>
      <vt:lpstr>sparse / compact norms with IRLS </vt:lpstr>
      <vt:lpstr>sparse / compact norms with IRLS </vt:lpstr>
      <vt:lpstr>sparse / compact norms with IRLS</vt:lpstr>
      <vt:lpstr>example 2: using a gaussian mixture model in the inversion</vt:lpstr>
      <vt:lpstr>Using a Gaussian Mixture Model in the model norm </vt:lpstr>
      <vt:lpstr>Using a Gaussian Mixture Model in the model norm </vt:lpstr>
      <vt:lpstr>Using a Gaussian Mixture Model in the model norm </vt:lpstr>
      <vt:lpstr>PGI Results</vt:lpstr>
      <vt:lpstr>PGI Results</vt:lpstr>
      <vt:lpstr>PGI Results </vt:lpstr>
      <vt:lpstr>PGI Results</vt:lpstr>
      <vt:lpstr>Other examples</vt:lpstr>
      <vt:lpstr>Summary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Lindsey Heagy</cp:lastModifiedBy>
  <cp:revision>22</cp:revision>
  <dcterms:modified xsi:type="dcterms:W3CDTF">2025-07-22T16:30:31Z</dcterms:modified>
</cp:coreProperties>
</file>